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69" r:id="rId2"/>
    <p:sldId id="619" r:id="rId3"/>
    <p:sldId id="639" r:id="rId4"/>
    <p:sldId id="616" r:id="rId5"/>
    <p:sldId id="620" r:id="rId6"/>
    <p:sldId id="624" r:id="rId7"/>
    <p:sldId id="621" r:id="rId8"/>
    <p:sldId id="266" r:id="rId9"/>
    <p:sldId id="622" r:id="rId10"/>
    <p:sldId id="623" r:id="rId11"/>
    <p:sldId id="263" r:id="rId12"/>
    <p:sldId id="625" r:id="rId13"/>
    <p:sldId id="626" r:id="rId14"/>
    <p:sldId id="627" r:id="rId15"/>
    <p:sldId id="628" r:id="rId16"/>
    <p:sldId id="629" r:id="rId17"/>
    <p:sldId id="635" r:id="rId18"/>
    <p:sldId id="617" r:id="rId19"/>
    <p:sldId id="610" r:id="rId20"/>
    <p:sldId id="608" r:id="rId21"/>
    <p:sldId id="611" r:id="rId22"/>
    <p:sldId id="612" r:id="rId23"/>
    <p:sldId id="641" r:id="rId24"/>
    <p:sldId id="634" r:id="rId25"/>
    <p:sldId id="640" r:id="rId26"/>
    <p:sldId id="613" r:id="rId27"/>
    <p:sldId id="632" r:id="rId28"/>
    <p:sldId id="636" r:id="rId29"/>
    <p:sldId id="637" r:id="rId30"/>
    <p:sldId id="633" r:id="rId31"/>
    <p:sldId id="630" r:id="rId32"/>
    <p:sldId id="6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66395"/>
  </p:normalViewPr>
  <p:slideViewPr>
    <p:cSldViewPr snapToGrid="0" snapToObjects="1">
      <p:cViewPr varScale="1">
        <p:scale>
          <a:sx n="82" d="100"/>
          <a:sy n="82" d="100"/>
        </p:scale>
        <p:origin x="2608" y="184"/>
      </p:cViewPr>
      <p:guideLst/>
    </p:cSldViewPr>
  </p:slideViewPr>
  <p:notesTextViewPr>
    <p:cViewPr>
      <p:scale>
        <a:sx n="180" d="100"/>
        <a:sy n="18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55E5-ABF9-CF41-9FEF-FB510FF019D7}"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105DE-7E2C-C349-BD5E-552E63C90C9A}" type="slidenum">
              <a:rPr lang="en-US" smtClean="0"/>
              <a:t>‹#›</a:t>
            </a:fld>
            <a:endParaRPr lang="en-US"/>
          </a:p>
        </p:txBody>
      </p:sp>
    </p:spTree>
    <p:extLst>
      <p:ext uri="{BB962C8B-B14F-4D97-AF65-F5344CB8AC3E}">
        <p14:creationId xmlns:p14="http://schemas.microsoft.com/office/powerpoint/2010/main" val="39655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eveloper.lightbend.com/docs/console/current/index.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lightbend.com/platform/subscrip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endParaRPr lang="en-US" dirty="0"/>
          </a:p>
          <a:p>
            <a:endParaRPr lang="en-US" dirty="0"/>
          </a:p>
          <a:p>
            <a:r>
              <a:rPr lang="en-US" dirty="0" err="1"/>
              <a:t>Lagom</a:t>
            </a:r>
            <a:r>
              <a:rPr lang="en-US" dirty="0"/>
              <a:t> is an open source framework for building microservices in Scala or Java. Built on </a:t>
            </a:r>
            <a:r>
              <a:rPr lang="en-US" dirty="0" err="1"/>
              <a:t>Akka</a:t>
            </a:r>
            <a:r>
              <a:rPr lang="en-US" dirty="0"/>
              <a:t> and Play, it serves as an abstraction layer so you don’t need to have in-depth knowledge of those core technologies to </a:t>
            </a:r>
            <a:r>
              <a:rPr lang="en-US" dirty="0" err="1"/>
              <a:t>suceed</a:t>
            </a:r>
            <a:r>
              <a:rPr lang="en-US" dirty="0"/>
              <a:t> in developing a reactive system of microservices.</a:t>
            </a:r>
          </a:p>
        </p:txBody>
      </p:sp>
      <p:sp>
        <p:nvSpPr>
          <p:cNvPr id="4" name="Slide Number Placeholder 3"/>
          <p:cNvSpPr>
            <a:spLocks noGrp="1"/>
          </p:cNvSpPr>
          <p:nvPr>
            <p:ph type="sldNum" sz="quarter" idx="5"/>
          </p:nvPr>
        </p:nvSpPr>
        <p:spPr/>
        <p:txBody>
          <a:bodyPr/>
          <a:lstStyle/>
          <a:p>
            <a:fld id="{207105DE-7E2C-C349-BD5E-552E63C90C9A}" type="slidenum">
              <a:rPr lang="en-US" smtClean="0"/>
              <a:t>2</a:t>
            </a:fld>
            <a:endParaRPr lang="en-US"/>
          </a:p>
        </p:txBody>
      </p:sp>
    </p:spTree>
    <p:extLst>
      <p:ext uri="{BB962C8B-B14F-4D97-AF65-F5344CB8AC3E}">
        <p14:creationId xmlns:p14="http://schemas.microsoft.com/office/powerpoint/2010/main" val="868668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helped shape this</a:t>
            </a:r>
          </a:p>
        </p:txBody>
      </p:sp>
      <p:sp>
        <p:nvSpPr>
          <p:cNvPr id="4" name="Slide Number Placeholder 3"/>
          <p:cNvSpPr>
            <a:spLocks noGrp="1"/>
          </p:cNvSpPr>
          <p:nvPr>
            <p:ph type="sldNum" sz="quarter" idx="5"/>
          </p:nvPr>
        </p:nvSpPr>
        <p:spPr/>
        <p:txBody>
          <a:bodyPr/>
          <a:lstStyle/>
          <a:p>
            <a:fld id="{207105DE-7E2C-C349-BD5E-552E63C90C9A}" type="slidenum">
              <a:rPr lang="en-US" smtClean="0"/>
              <a:t>11</a:t>
            </a:fld>
            <a:endParaRPr lang="en-US"/>
          </a:p>
        </p:txBody>
      </p:sp>
    </p:spTree>
    <p:extLst>
      <p:ext uri="{BB962C8B-B14F-4D97-AF65-F5344CB8AC3E}">
        <p14:creationId xmlns:p14="http://schemas.microsoft.com/office/powerpoint/2010/main" val="301200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individual components code for async non blocking – streams with </a:t>
            </a:r>
            <a:r>
              <a:rPr lang="en-US" dirty="0" err="1"/>
              <a:t>backpresseure</a:t>
            </a:r>
            <a:r>
              <a:rPr lang="en-US" dirty="0"/>
              <a:t> -&gt; </a:t>
            </a:r>
            <a:r>
              <a:rPr lang="en-US" dirty="0" err="1"/>
              <a:t>Akka</a:t>
            </a:r>
            <a:r>
              <a:rPr lang="en-US" dirty="0"/>
              <a:t> Streams Reactor </a:t>
            </a:r>
            <a:r>
              <a:rPr lang="en-US" dirty="0" err="1"/>
              <a:t>Vert.x</a:t>
            </a:r>
            <a:r>
              <a:rPr lang="en-US" dirty="0"/>
              <a:t> and </a:t>
            </a:r>
            <a:r>
              <a:rPr lang="en-US" dirty="0" err="1"/>
              <a:t>RxJava</a:t>
            </a:r>
            <a:endParaRPr lang="en-US" dirty="0"/>
          </a:p>
          <a:p>
            <a:endParaRPr lang="en-US" dirty="0"/>
          </a:p>
          <a:p>
            <a:r>
              <a:rPr lang="en-US" dirty="0"/>
              <a:t>Systems  infra for distributed  systems focus on making them resilient and elastic – it is message driven based on asynchronous messaging – fast responsive ( non-blocking flow ) </a:t>
            </a:r>
          </a:p>
          <a:p>
            <a:endParaRPr lang="en-US" dirty="0"/>
          </a:p>
          <a:p>
            <a:r>
              <a:rPr lang="en-US" dirty="0"/>
              <a:t>Async streams - Kafka</a:t>
            </a:r>
          </a:p>
          <a:p>
            <a:r>
              <a:rPr lang="en-US" sz="1200" dirty="0"/>
              <a:t>Data is now in streams and in motion </a:t>
            </a:r>
            <a:r>
              <a:rPr lang="en-US" sz="1200" dirty="0" err="1"/>
              <a:t>v.s</a:t>
            </a:r>
            <a:r>
              <a:rPr lang="en-US" sz="1200" dirty="0"/>
              <a:t>. Old days data at rest in large db.</a:t>
            </a:r>
          </a:p>
          <a:p>
            <a:endParaRPr lang="en-US" sz="1200" dirty="0"/>
          </a:p>
          <a:p>
            <a:r>
              <a:rPr lang="en-US" sz="1200" dirty="0"/>
              <a:t>Microservices need to embrace streaming as fundamental trait in order to stream data between services – fast data streaming pipelines</a:t>
            </a:r>
            <a:endParaRPr lang="en-US" dirty="0"/>
          </a:p>
          <a:p>
            <a:endParaRPr lang="en-US" dirty="0"/>
          </a:p>
          <a:p>
            <a:r>
              <a:rPr lang="en-US" dirty="0"/>
              <a:t>Backpressure flow control- backchannel consumer can manage flow by comm. With producer.  Reactive Streams.</a:t>
            </a:r>
          </a:p>
          <a:p>
            <a:endParaRPr lang="en-US" dirty="0"/>
          </a:p>
          <a:p>
            <a:r>
              <a:rPr lang="en-US" dirty="0"/>
              <a:t>Circuit breakers</a:t>
            </a:r>
          </a:p>
          <a:p>
            <a:r>
              <a:rPr lang="en-US" dirty="0"/>
              <a:t>Off all in default – On triggered on – Half open. Allows increase resilience – self </a:t>
            </a:r>
            <a:r>
              <a:rPr lang="en-US" dirty="0" err="1"/>
              <a:t>helaing</a:t>
            </a:r>
            <a:r>
              <a:rPr lang="en-US" dirty="0"/>
              <a:t> prevents cascading effects.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12</a:t>
            </a:fld>
            <a:endParaRPr lang="en-US"/>
          </a:p>
        </p:txBody>
      </p:sp>
    </p:spTree>
    <p:extLst>
      <p:ext uri="{BB962C8B-B14F-4D97-AF65-F5344CB8AC3E}">
        <p14:creationId xmlns:p14="http://schemas.microsoft.com/office/powerpoint/2010/main" val="398997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Location transparency – </a:t>
            </a:r>
          </a:p>
          <a:p>
            <a:r>
              <a:rPr lang="en-US" dirty="0"/>
              <a:t>Address should always work – in practice message may end up in queue, logged, dead-letter</a:t>
            </a:r>
          </a:p>
          <a:p>
            <a:r>
              <a:rPr lang="en-US" dirty="0"/>
              <a:t>Virtual – allow for load balancing or relocation</a:t>
            </a:r>
          </a:p>
          <a:p>
            <a:r>
              <a:rPr lang="en-US" sz="1200" dirty="0"/>
              <a:t>Inversion of Control  ( dynamic composition )</a:t>
            </a:r>
            <a:endParaRPr lang="en-US" dirty="0"/>
          </a:p>
          <a:p>
            <a:r>
              <a:rPr lang="en-US" dirty="0"/>
              <a:t>addressable – mobile – self healing – rehydration state</a:t>
            </a:r>
          </a:p>
          <a:p>
            <a:endParaRPr lang="en-US" dirty="0"/>
          </a:p>
          <a:p>
            <a:r>
              <a:rPr lang="en-US" dirty="0"/>
              <a:t>Self healing</a:t>
            </a:r>
          </a:p>
          <a:p>
            <a:r>
              <a:rPr lang="en-US" dirty="0"/>
              <a:t>Bulkheads – like in ship failure 1 compartment does not bring whole system down.’’</a:t>
            </a:r>
          </a:p>
          <a:p>
            <a:endParaRPr lang="en-US" dirty="0"/>
          </a:p>
          <a:p>
            <a:endParaRPr lang="en-US" dirty="0"/>
          </a:p>
          <a:p>
            <a:r>
              <a:rPr lang="en-US" dirty="0"/>
              <a:t>Supervisory trees</a:t>
            </a:r>
          </a:p>
          <a:p>
            <a:endParaRPr lang="en-US" dirty="0"/>
          </a:p>
          <a:p>
            <a:r>
              <a:rPr lang="en-US" sz="1200" dirty="0">
                <a:sym typeface="Wingdings" pitchFamily="2" charset="2"/>
              </a:rPr>
              <a:t>finetune availability</a:t>
            </a:r>
            <a:endParaRPr lang="en-US" dirty="0"/>
          </a:p>
          <a:p>
            <a:r>
              <a:rPr lang="en-US" sz="1200" dirty="0"/>
              <a:t>Separate      </a:t>
            </a:r>
            <a:br>
              <a:rPr lang="en-US" sz="1200" dirty="0"/>
            </a:br>
            <a:r>
              <a:rPr lang="en-US" sz="1200" dirty="0"/>
              <a:t>Business Logic – Stateless – easy to do – load balancer - </a:t>
            </a:r>
            <a:r>
              <a:rPr lang="en-US" sz="1200" dirty="0" err="1"/>
              <a:t>Servless</a:t>
            </a:r>
            <a:br>
              <a:rPr lang="en-US" sz="1200" dirty="0"/>
            </a:br>
            <a:br>
              <a:rPr lang="en-US" sz="1200" dirty="0"/>
            </a:br>
            <a:r>
              <a:rPr lang="en-US" sz="1200" dirty="0"/>
              <a:t>from </a:t>
            </a:r>
            <a:br>
              <a:rPr lang="en-US" sz="1200" dirty="0"/>
            </a:br>
            <a:br>
              <a:rPr lang="en-US" sz="1200" dirty="0"/>
            </a:br>
            <a:r>
              <a:rPr lang="en-US" sz="1200" dirty="0"/>
              <a:t>Stateful aggregate – system of record - system single source of truth</a:t>
            </a:r>
          </a:p>
          <a:p>
            <a:r>
              <a:rPr lang="en-US" sz="1200" dirty="0"/>
              <a:t>Harder to do high </a:t>
            </a:r>
            <a:r>
              <a:rPr lang="en-US" sz="1200" dirty="0" err="1"/>
              <a:t>availibity</a:t>
            </a:r>
            <a:r>
              <a:rPr lang="en-US" sz="1200" dirty="0"/>
              <a:t>  DB</a:t>
            </a:r>
          </a:p>
          <a:p>
            <a:r>
              <a:rPr lang="en-US" sz="1200" dirty="0"/>
              <a:t> usually deployed active = passive clustering scheme for seamless failover.</a:t>
            </a:r>
          </a:p>
          <a:p>
            <a:endParaRPr lang="en-US" sz="1200" dirty="0"/>
          </a:p>
          <a:p>
            <a:br>
              <a:rPr lang="en-US" sz="1200" dirty="0"/>
            </a:br>
            <a:br>
              <a:rPr lang="en-US" sz="1200"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13</a:t>
            </a:fld>
            <a:endParaRPr lang="en-US"/>
          </a:p>
        </p:txBody>
      </p:sp>
    </p:spTree>
    <p:extLst>
      <p:ext uri="{BB962C8B-B14F-4D97-AF65-F5344CB8AC3E}">
        <p14:creationId xmlns:p14="http://schemas.microsoft.com/office/powerpoint/2010/main" val="129439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scalable and resilient microservice consists of multiple distributed components -  a microsystem!</a:t>
            </a:r>
          </a:p>
        </p:txBody>
      </p:sp>
      <p:sp>
        <p:nvSpPr>
          <p:cNvPr id="4" name="Slide Number Placeholder 3"/>
          <p:cNvSpPr>
            <a:spLocks noGrp="1"/>
          </p:cNvSpPr>
          <p:nvPr>
            <p:ph type="sldNum" sz="quarter" idx="5"/>
          </p:nvPr>
        </p:nvSpPr>
        <p:spPr/>
        <p:txBody>
          <a:bodyPr/>
          <a:lstStyle/>
          <a:p>
            <a:fld id="{207105DE-7E2C-C349-BD5E-552E63C90C9A}" type="slidenum">
              <a:rPr lang="en-US" smtClean="0"/>
              <a:t>14</a:t>
            </a:fld>
            <a:endParaRPr lang="en-US"/>
          </a:p>
        </p:txBody>
      </p:sp>
    </p:spTree>
    <p:extLst>
      <p:ext uri="{BB962C8B-B14F-4D97-AF65-F5344CB8AC3E}">
        <p14:creationId xmlns:p14="http://schemas.microsoft.com/office/powerpoint/2010/main" val="268684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scale state?</a:t>
            </a:r>
          </a:p>
          <a:p>
            <a:endParaRPr lang="en-US" dirty="0"/>
          </a:p>
          <a:p>
            <a:r>
              <a:rPr lang="en-US" dirty="0"/>
              <a:t>Create read OK</a:t>
            </a:r>
          </a:p>
          <a:p>
            <a:r>
              <a:rPr lang="en-US" dirty="0"/>
              <a:t>Accounting history .. Ledger append – no deletion records</a:t>
            </a:r>
          </a:p>
          <a:p>
            <a:endParaRPr lang="en-US" dirty="0"/>
          </a:p>
          <a:p>
            <a:r>
              <a:rPr lang="en-US" dirty="0"/>
              <a:t>Expensive disk – overwrite in past update in place – </a:t>
            </a:r>
            <a:r>
              <a:rPr lang="en-US" dirty="0" err="1"/>
              <a:t>birthh</a:t>
            </a:r>
            <a:r>
              <a:rPr lang="en-US" dirty="0"/>
              <a:t> of crud</a:t>
            </a:r>
          </a:p>
          <a:p>
            <a:r>
              <a:rPr lang="en-US" dirty="0"/>
              <a:t>Cheap disk now no reason not to use update in places store entire history of events</a:t>
            </a:r>
          </a:p>
          <a:p>
            <a:endParaRPr lang="en-US" dirty="0"/>
          </a:p>
          <a:p>
            <a:r>
              <a:rPr lang="en-US" dirty="0"/>
              <a:t>No need for Delete or update anymore!!</a:t>
            </a:r>
          </a:p>
          <a:p>
            <a:endParaRPr lang="en-US" dirty="0"/>
          </a:p>
          <a:p>
            <a:r>
              <a:rPr lang="en-US" dirty="0"/>
              <a:t>create new facts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15</a:t>
            </a:fld>
            <a:endParaRPr lang="en-US"/>
          </a:p>
        </p:txBody>
      </p:sp>
    </p:spTree>
    <p:extLst>
      <p:ext uri="{BB962C8B-B14F-4D97-AF65-F5344CB8AC3E}">
        <p14:creationId xmlns:p14="http://schemas.microsoft.com/office/powerpoint/2010/main" val="3661223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t>
            </a:r>
            <a:r>
              <a:rPr lang="en-US" dirty="0" err="1"/>
              <a:t>Helland</a:t>
            </a:r>
            <a:r>
              <a:rPr lang="en-US" dirty="0"/>
              <a:t> insightful paper  “Immutability changes everything</a:t>
            </a:r>
          </a:p>
          <a:p>
            <a:endParaRPr lang="en-US" dirty="0"/>
          </a:p>
          <a:p>
            <a:r>
              <a:rPr lang="en-US" dirty="0"/>
              <a:t>1 of the most </a:t>
            </a:r>
            <a:r>
              <a:rPr lang="en-US" dirty="0" err="1"/>
              <a:t>Scalabe</a:t>
            </a:r>
            <a:r>
              <a:rPr lang="en-US" dirty="0"/>
              <a:t> ways to store facts is in an Event Log</a:t>
            </a:r>
          </a:p>
          <a:p>
            <a:r>
              <a:rPr lang="en-US" dirty="0"/>
              <a:t>Time natural index – allows for travel back and replay – debugging, auditing, </a:t>
            </a:r>
            <a:r>
              <a:rPr lang="en-US" dirty="0" err="1"/>
              <a:t>repliocation</a:t>
            </a:r>
            <a:r>
              <a:rPr lang="en-US" dirty="0"/>
              <a:t> and fail over – very powerful!</a:t>
            </a:r>
          </a:p>
          <a:p>
            <a:endParaRPr lang="en-US" dirty="0"/>
          </a:p>
          <a:p>
            <a:r>
              <a:rPr lang="en-US" dirty="0"/>
              <a:t>Popular pattern for event logging is event sourcing.</a:t>
            </a:r>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a:p>
            <a:endParaRPr lang="en-US" dirty="0"/>
          </a:p>
          <a:p>
            <a:r>
              <a:rPr lang="en-US" sz="1200" dirty="0"/>
              <a:t>EPIHPHANY !! Moved the </a:t>
            </a:r>
            <a:r>
              <a:rPr lang="en-US" sz="1200" dirty="0" err="1"/>
              <a:t>Tranaction</a:t>
            </a:r>
            <a:r>
              <a:rPr lang="en-US" sz="1200" dirty="0"/>
              <a:t> log &amp;&amp; replaced  RDBMS – to application level event source streams.</a:t>
            </a:r>
            <a:endParaRPr lang="en-US" dirty="0"/>
          </a:p>
          <a:p>
            <a:endParaRPr lang="en-US" dirty="0"/>
          </a:p>
          <a:p>
            <a:r>
              <a:rPr lang="en-US" dirty="0"/>
              <a:t>CQRS –addresses both query and consistency problems</a:t>
            </a:r>
          </a:p>
          <a:p>
            <a:r>
              <a:rPr lang="en-US" dirty="0"/>
              <a:t>By separating read from write = &gt; temporal decoupling &amp; </a:t>
            </a:r>
            <a:r>
              <a:rPr lang="en-US" dirty="0" err="1"/>
              <a:t>Resiliance</a:t>
            </a:r>
            <a:endParaRPr lang="en-US" dirty="0"/>
          </a:p>
          <a:p>
            <a:r>
              <a:rPr lang="en-US" dirty="0"/>
              <a:t> </a:t>
            </a:r>
          </a:p>
          <a:p>
            <a:r>
              <a:rPr lang="en-US" sz="1200" dirty="0"/>
              <a:t>TUNE</a:t>
            </a:r>
            <a:br>
              <a:rPr lang="en-US" sz="1200" dirty="0"/>
            </a:br>
            <a:r>
              <a:rPr lang="en-US" sz="1200" dirty="0"/>
              <a:t> ( read 100s </a:t>
            </a:r>
            <a:r>
              <a:rPr lang="en-US" sz="1200" dirty="0" err="1"/>
              <a:t>noded</a:t>
            </a:r>
            <a:r>
              <a:rPr lang="en-US" sz="1200" dirty="0"/>
              <a:t> ) – ( write 6 nodes ) flexible tuning of system resources $</a:t>
            </a:r>
            <a:r>
              <a:rPr lang="en-US" sz="1200" dirty="0">
                <a:sym typeface="Wingdings" pitchFamily="2" charset="2"/>
              </a:rPr>
              <a:t></a:t>
            </a:r>
            <a:br>
              <a:rPr lang="en-US" sz="1200" dirty="0">
                <a:sym typeface="Wingdings" pitchFamily="2" charset="2"/>
              </a:rPr>
            </a:br>
            <a:br>
              <a:rPr lang="en-US" sz="1200" dirty="0">
                <a:sym typeface="Wingdings" pitchFamily="2" charset="2"/>
              </a:rPr>
            </a:br>
            <a:r>
              <a:rPr lang="en-US" sz="1200" dirty="0">
                <a:sym typeface="Wingdings" pitchFamily="2" charset="2"/>
              </a:rPr>
              <a:t>At least once delivery!</a:t>
            </a:r>
            <a:br>
              <a:rPr lang="en-US" sz="1200" dirty="0"/>
            </a:br>
            <a:endParaRPr lang="en-US" dirty="0"/>
          </a:p>
          <a:p>
            <a:br>
              <a:rPr lang="en-US" sz="1200" dirty="0"/>
            </a:br>
            <a:r>
              <a:rPr lang="en-US" sz="1200" dirty="0"/>
              <a:t>Read – query- or anything that depends on data written by the write model</a:t>
            </a:r>
            <a:br>
              <a:rPr lang="en-US" sz="1200" dirty="0"/>
            </a:br>
            <a:r>
              <a:rPr lang="en-US" dirty="0"/>
              <a:t>Read a </a:t>
            </a:r>
            <a:r>
              <a:rPr lang="en-US" dirty="0" err="1"/>
              <a:t>nd</a:t>
            </a:r>
            <a:r>
              <a:rPr lang="en-US" dirty="0"/>
              <a:t> write </a:t>
            </a:r>
            <a:r>
              <a:rPr lang="en-US" dirty="0" err="1"/>
              <a:t>svcs</a:t>
            </a:r>
            <a:r>
              <a:rPr lang="en-US" dirty="0"/>
              <a:t> </a:t>
            </a:r>
            <a:r>
              <a:rPr lang="en-US" dirty="0" err="1"/>
              <a:t>independanet</a:t>
            </a:r>
            <a:r>
              <a:rPr lang="en-US" dirty="0"/>
              <a:t> of each other and don’t need to be available – allows eventual consistency ( better than no consistency guarantees at all) </a:t>
            </a:r>
          </a:p>
          <a:p>
            <a:r>
              <a:rPr lang="en-US" dirty="0"/>
              <a:t>at least once delivery!</a:t>
            </a:r>
          </a:p>
        </p:txBody>
      </p:sp>
      <p:sp>
        <p:nvSpPr>
          <p:cNvPr id="4" name="Slide Number Placeholder 3"/>
          <p:cNvSpPr>
            <a:spLocks noGrp="1"/>
          </p:cNvSpPr>
          <p:nvPr>
            <p:ph type="sldNum" sz="quarter" idx="5"/>
          </p:nvPr>
        </p:nvSpPr>
        <p:spPr/>
        <p:txBody>
          <a:bodyPr/>
          <a:lstStyle/>
          <a:p>
            <a:fld id="{207105DE-7E2C-C349-BD5E-552E63C90C9A}" type="slidenum">
              <a:rPr lang="en-US" smtClean="0"/>
              <a:t>16</a:t>
            </a:fld>
            <a:endParaRPr lang="en-US"/>
          </a:p>
        </p:txBody>
      </p:sp>
    </p:spTree>
    <p:extLst>
      <p:ext uri="{BB962C8B-B14F-4D97-AF65-F5344CB8AC3E}">
        <p14:creationId xmlns:p14="http://schemas.microsoft.com/office/powerpoint/2010/main" val="3381079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Finishes Theory</a:t>
            </a:r>
          </a:p>
        </p:txBody>
      </p:sp>
      <p:sp>
        <p:nvSpPr>
          <p:cNvPr id="4" name="Slide Number Placeholder 3"/>
          <p:cNvSpPr>
            <a:spLocks noGrp="1"/>
          </p:cNvSpPr>
          <p:nvPr>
            <p:ph type="sldNum" sz="quarter" idx="5"/>
          </p:nvPr>
        </p:nvSpPr>
        <p:spPr/>
        <p:txBody>
          <a:bodyPr/>
          <a:lstStyle/>
          <a:p>
            <a:fld id="{207105DE-7E2C-C349-BD5E-552E63C90C9A}" type="slidenum">
              <a:rPr lang="en-US" smtClean="0"/>
              <a:t>17</a:t>
            </a:fld>
            <a:endParaRPr lang="en-US"/>
          </a:p>
        </p:txBody>
      </p:sp>
    </p:spTree>
    <p:extLst>
      <p:ext uri="{BB962C8B-B14F-4D97-AF65-F5344CB8AC3E}">
        <p14:creationId xmlns:p14="http://schemas.microsoft.com/office/powerpoint/2010/main" val="184778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to choose </a:t>
            </a:r>
          </a:p>
          <a:p>
            <a:endParaRPr lang="en-US" dirty="0"/>
          </a:p>
          <a:p>
            <a:r>
              <a:rPr lang="en-US" dirty="0"/>
              <a:t>PayPal - &gt; </a:t>
            </a:r>
            <a:r>
              <a:rPr lang="en-US" dirty="0" err="1"/>
              <a:t>squbs</a:t>
            </a:r>
            <a:r>
              <a:rPr lang="en-US" dirty="0"/>
              <a:t> (pronounced "</a:t>
            </a:r>
            <a:r>
              <a:rPr lang="en-US" dirty="0" err="1"/>
              <a:t>skewbs</a:t>
            </a:r>
            <a:r>
              <a:rPr lang="en-US" dirty="0"/>
              <a:t>") is a suite of components enabling standardization and operationalization of </a:t>
            </a:r>
            <a:r>
              <a:rPr lang="en-US" dirty="0" err="1"/>
              <a:t>Akka</a:t>
            </a:r>
            <a:r>
              <a:rPr lang="en-US" dirty="0"/>
              <a:t> and </a:t>
            </a:r>
            <a:r>
              <a:rPr lang="en-US" dirty="0" err="1"/>
              <a:t>Akka</a:t>
            </a:r>
            <a:r>
              <a:rPr lang="en-US" dirty="0"/>
              <a:t> HTTP applications/services in a large scale, managed, cloud environment.-&gt;</a:t>
            </a:r>
          </a:p>
          <a:p>
            <a:endParaRPr lang="en-US" dirty="0"/>
          </a:p>
          <a:p>
            <a:r>
              <a:rPr lang="en-US" dirty="0" err="1"/>
              <a:t>Lightbend</a:t>
            </a:r>
            <a:r>
              <a:rPr lang="en-US" dirty="0"/>
              <a:t>  - &gt; </a:t>
            </a:r>
            <a:r>
              <a:rPr lang="en-US" dirty="0" err="1"/>
              <a:t>Lagom</a:t>
            </a:r>
            <a:r>
              <a:rPr lang="en-US" dirty="0"/>
              <a:t> </a:t>
            </a:r>
          </a:p>
          <a:p>
            <a:endParaRPr lang="en-US" dirty="0"/>
          </a:p>
          <a:p>
            <a:r>
              <a:rPr lang="en-US" dirty="0"/>
              <a:t>Netflix -&gt; </a:t>
            </a:r>
            <a:r>
              <a:rPr lang="en-US" dirty="0" err="1"/>
              <a:t>Hysterix</a:t>
            </a:r>
            <a:endParaRPr lang="en-US" dirty="0"/>
          </a:p>
          <a:p>
            <a:r>
              <a:rPr lang="en-US" dirty="0" err="1"/>
              <a:t>Hystrix</a:t>
            </a:r>
            <a:r>
              <a:rPr lang="en-US" dirty="0"/>
              <a:t> is a latency and fault tolerance library designed to isolate points of access to remote systems, services and 3rd party libraries, stop cascading failure and enable resilience in complex distributed systems where failure is inevitable.</a:t>
            </a:r>
          </a:p>
        </p:txBody>
      </p:sp>
      <p:sp>
        <p:nvSpPr>
          <p:cNvPr id="4" name="Slide Number Placeholder 3"/>
          <p:cNvSpPr>
            <a:spLocks noGrp="1"/>
          </p:cNvSpPr>
          <p:nvPr>
            <p:ph type="sldNum" sz="quarter" idx="5"/>
          </p:nvPr>
        </p:nvSpPr>
        <p:spPr/>
        <p:txBody>
          <a:bodyPr/>
          <a:lstStyle/>
          <a:p>
            <a:fld id="{207105DE-7E2C-C349-BD5E-552E63C90C9A}" type="slidenum">
              <a:rPr lang="en-US" smtClean="0"/>
              <a:t>18</a:t>
            </a:fld>
            <a:endParaRPr lang="en-US"/>
          </a:p>
        </p:txBody>
      </p:sp>
    </p:spTree>
    <p:extLst>
      <p:ext uri="{BB962C8B-B14F-4D97-AF65-F5344CB8AC3E}">
        <p14:creationId xmlns:p14="http://schemas.microsoft.com/office/powerpoint/2010/main" val="103855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Services are asynchronous. Intra-service communication is managed for you.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a:t>Streaming is out of the box. Your microservices are resilient by nature.</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Systems are distributed. Akka Cluster and Akka Persistence are under the hood.</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 Cluster sharding is implicit. </a:t>
            </a:r>
          </a:p>
          <a:p>
            <a:pPr marL="0" marR="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CQRS and event sourcing is made trivially easy. Your systems are cloud ready and elastic.</a:t>
            </a: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indent="0" algn="l" defTabSz="685800" rtl="0" eaLnBrk="1" fontAlgn="auto" latinLnBrk="0" hangingPunct="1">
              <a:lnSpc>
                <a:spcPct val="100000"/>
              </a:lnSpc>
              <a:spcBef>
                <a:spcPts val="0"/>
              </a:spcBef>
              <a:spcAft>
                <a:spcPts val="0"/>
              </a:spcAft>
              <a:buClrTx/>
              <a:buSzTx/>
              <a:buFontTx/>
              <a:buNone/>
              <a:tabLst/>
              <a:defRPr/>
            </a:pPr>
            <a:r>
              <a:rPr lang="en-US" dirty="0" err="1"/>
              <a:t>Lagom</a:t>
            </a:r>
            <a:r>
              <a:rPr lang="en-US" dirty="0"/>
              <a:t> it serves as an abstraction layer so you don’t need to have in-depth knowledge of those core technologies to succeed in developing a reactive system of microservices.</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6354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above Monitoring has two essential pieces; Telemetry (Cinnamon) and </a:t>
            </a:r>
            <a:r>
              <a:rPr lang="en-US" dirty="0">
                <a:hlinkClick r:id="rId3"/>
              </a:rPr>
              <a:t>Lightbend Console</a:t>
            </a:r>
            <a:r>
              <a:rPr lang="en-US" dirty="0"/>
              <a:t>. This documentation is focused solely on the former. Telemetry makes it possible to gather metric, event and trace information from </a:t>
            </a:r>
            <a:r>
              <a:rPr lang="en-US" dirty="0" err="1"/>
              <a:t>Akka</a:t>
            </a:r>
            <a:r>
              <a:rPr lang="en-US" dirty="0"/>
              <a:t>, Scala, Play, and </a:t>
            </a:r>
            <a:r>
              <a:rPr lang="en-US" dirty="0" err="1"/>
              <a:t>Lagom</a:t>
            </a:r>
            <a:r>
              <a:rPr lang="en-US" dirty="0"/>
              <a:t> based applications. The information is transferred to various backends. The rest of this documentation provides an overview of Telemetry and explains how to get started, configure and run Telemetry in production.</a:t>
            </a:r>
          </a:p>
          <a:p>
            <a:endParaRPr lang="en-US" dirty="0"/>
          </a:p>
          <a:p>
            <a:r>
              <a:rPr lang="en-US" dirty="0" err="1"/>
              <a:t>Lightbend</a:t>
            </a:r>
            <a:r>
              <a:rPr lang="en-US" dirty="0"/>
              <a:t> Telemetry requires a </a:t>
            </a:r>
            <a:r>
              <a:rPr lang="en-US" dirty="0">
                <a:hlinkClick r:id="rId4"/>
              </a:rPr>
              <a:t>subscription from Lightbend</a:t>
            </a:r>
            <a:r>
              <a:rPr lang="en-US" dirty="0"/>
              <a:t>.</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23</a:t>
            </a:fld>
            <a:endParaRPr lang="en-US"/>
          </a:p>
        </p:txBody>
      </p:sp>
    </p:spTree>
    <p:extLst>
      <p:ext uri="{BB962C8B-B14F-4D97-AF65-F5344CB8AC3E}">
        <p14:creationId xmlns:p14="http://schemas.microsoft.com/office/powerpoint/2010/main" val="142432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this…</a:t>
            </a:r>
          </a:p>
          <a:p>
            <a:endParaRPr lang="en-US" dirty="0"/>
          </a:p>
          <a:p>
            <a:r>
              <a:rPr lang="en-US" dirty="0"/>
              <a:t>We  can’t  make the horse faster, we need cars</a:t>
            </a:r>
          </a:p>
          <a:p>
            <a:endParaRPr lang="en-US" dirty="0"/>
          </a:p>
          <a:p>
            <a:r>
              <a:rPr lang="en-US" dirty="0"/>
              <a:t>Todays apps  </a:t>
            </a:r>
            <a:r>
              <a:rPr lang="en-US" dirty="0" err="1"/>
              <a:t>ms</a:t>
            </a:r>
            <a:r>
              <a:rPr lang="en-US" dirty="0"/>
              <a:t> response time </a:t>
            </a:r>
          </a:p>
          <a:p>
            <a:endParaRPr lang="en-US" dirty="0"/>
          </a:p>
          <a:p>
            <a:r>
              <a:rPr lang="en-US" dirty="0"/>
              <a:t>The need for speed</a:t>
            </a:r>
          </a:p>
          <a:p>
            <a:endParaRPr lang="en-US" dirty="0"/>
          </a:p>
          <a:p>
            <a:r>
              <a:rPr lang="en-US" dirty="0"/>
              <a:t>Computers fast – but old software paradigms don’t take advantage of it.</a:t>
            </a:r>
          </a:p>
        </p:txBody>
      </p:sp>
      <p:sp>
        <p:nvSpPr>
          <p:cNvPr id="4" name="Slide Number Placeholder 3"/>
          <p:cNvSpPr>
            <a:spLocks noGrp="1"/>
          </p:cNvSpPr>
          <p:nvPr>
            <p:ph type="sldNum" sz="quarter" idx="5"/>
          </p:nvPr>
        </p:nvSpPr>
        <p:spPr/>
        <p:txBody>
          <a:bodyPr/>
          <a:lstStyle/>
          <a:p>
            <a:fld id="{207105DE-7E2C-C349-BD5E-552E63C90C9A}" type="slidenum">
              <a:rPr lang="en-US" smtClean="0"/>
              <a:t>3</a:t>
            </a:fld>
            <a:endParaRPr lang="en-US"/>
          </a:p>
        </p:txBody>
      </p:sp>
    </p:spTree>
    <p:extLst>
      <p:ext uri="{BB962C8B-B14F-4D97-AF65-F5344CB8AC3E}">
        <p14:creationId xmlns:p14="http://schemas.microsoft.com/office/powerpoint/2010/main" val="1037816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24</a:t>
            </a:fld>
            <a:endParaRPr lang="en-US"/>
          </a:p>
        </p:txBody>
      </p:sp>
    </p:spTree>
    <p:extLst>
      <p:ext uri="{BB962C8B-B14F-4D97-AF65-F5344CB8AC3E}">
        <p14:creationId xmlns:p14="http://schemas.microsoft.com/office/powerpoint/2010/main" val="322012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Lagom</a:t>
            </a:r>
            <a:r>
              <a:rPr lang="en-US" dirty="0"/>
              <a:t> Starter Kit for IBM Cloud  - get’s Scala starter kit.</a:t>
            </a:r>
          </a:p>
        </p:txBody>
      </p:sp>
      <p:sp>
        <p:nvSpPr>
          <p:cNvPr id="4" name="Slide Number Placeholder 3"/>
          <p:cNvSpPr>
            <a:spLocks noGrp="1"/>
          </p:cNvSpPr>
          <p:nvPr>
            <p:ph type="sldNum" sz="quarter" idx="5"/>
          </p:nvPr>
        </p:nvSpPr>
        <p:spPr/>
        <p:txBody>
          <a:bodyPr/>
          <a:lstStyle/>
          <a:p>
            <a:fld id="{207105DE-7E2C-C349-BD5E-552E63C90C9A}" type="slidenum">
              <a:rPr lang="en-US" smtClean="0"/>
              <a:t>25</a:t>
            </a:fld>
            <a:endParaRPr lang="en-US"/>
          </a:p>
        </p:txBody>
      </p:sp>
    </p:spTree>
    <p:extLst>
      <p:ext uri="{BB962C8B-B14F-4D97-AF65-F5344CB8AC3E}">
        <p14:creationId xmlns:p14="http://schemas.microsoft.com/office/powerpoint/2010/main" val="1747836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elements</a:t>
            </a:r>
          </a:p>
          <a:p>
            <a:endParaRPr lang="en-US" dirty="0"/>
          </a:p>
          <a:p>
            <a:r>
              <a:rPr lang="en-US" dirty="0"/>
              <a:t>API project – def interface for the </a:t>
            </a:r>
            <a:r>
              <a:rPr lang="en-US" dirty="0" err="1"/>
              <a:t>microsvc</a:t>
            </a:r>
            <a:endParaRPr lang="en-US" dirty="0"/>
          </a:p>
          <a:p>
            <a:r>
              <a:rPr lang="en-US" dirty="0" err="1"/>
              <a:t>Impl</a:t>
            </a:r>
            <a:r>
              <a:rPr lang="en-US" dirty="0"/>
              <a:t> project – implements the interface defined by the </a:t>
            </a:r>
            <a:r>
              <a:rPr lang="en-US" dirty="0" err="1"/>
              <a:t>api</a:t>
            </a:r>
            <a:endParaRPr lang="en-US" dirty="0"/>
          </a:p>
          <a:p>
            <a:r>
              <a:rPr lang="en-US" dirty="0"/>
              <a:t>Client - uses service</a:t>
            </a:r>
          </a:p>
        </p:txBody>
      </p:sp>
      <p:sp>
        <p:nvSpPr>
          <p:cNvPr id="4" name="Slide Number Placeholder 3"/>
          <p:cNvSpPr>
            <a:spLocks noGrp="1"/>
          </p:cNvSpPr>
          <p:nvPr>
            <p:ph type="sldNum" sz="quarter" idx="5"/>
          </p:nvPr>
        </p:nvSpPr>
        <p:spPr/>
        <p:txBody>
          <a:bodyPr/>
          <a:lstStyle/>
          <a:p>
            <a:fld id="{207105DE-7E2C-C349-BD5E-552E63C90C9A}" type="slidenum">
              <a:rPr lang="en-US" smtClean="0"/>
              <a:t>27</a:t>
            </a:fld>
            <a:endParaRPr lang="en-US"/>
          </a:p>
        </p:txBody>
      </p:sp>
    </p:spTree>
    <p:extLst>
      <p:ext uri="{BB962C8B-B14F-4D97-AF65-F5344CB8AC3E}">
        <p14:creationId xmlns:p14="http://schemas.microsoft.com/office/powerpoint/2010/main" val="21215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28</a:t>
            </a:fld>
            <a:endParaRPr lang="en-US"/>
          </a:p>
        </p:txBody>
      </p:sp>
    </p:spTree>
    <p:extLst>
      <p:ext uri="{BB962C8B-B14F-4D97-AF65-F5344CB8AC3E}">
        <p14:creationId xmlns:p14="http://schemas.microsoft.com/office/powerpoint/2010/main" val="1830328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29</a:t>
            </a:fld>
            <a:endParaRPr lang="en-US"/>
          </a:p>
        </p:txBody>
      </p:sp>
    </p:spTree>
    <p:extLst>
      <p:ext uri="{BB962C8B-B14F-4D97-AF65-F5344CB8AC3E}">
        <p14:creationId xmlns:p14="http://schemas.microsoft.com/office/powerpoint/2010/main" val="137558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excel as well!</a:t>
            </a:r>
          </a:p>
        </p:txBody>
      </p:sp>
      <p:sp>
        <p:nvSpPr>
          <p:cNvPr id="4" name="Slide Number Placeholder 3"/>
          <p:cNvSpPr>
            <a:spLocks noGrp="1"/>
          </p:cNvSpPr>
          <p:nvPr>
            <p:ph type="sldNum" sz="quarter" idx="5"/>
          </p:nvPr>
        </p:nvSpPr>
        <p:spPr/>
        <p:txBody>
          <a:bodyPr/>
          <a:lstStyle/>
          <a:p>
            <a:fld id="{207105DE-7E2C-C349-BD5E-552E63C90C9A}" type="slidenum">
              <a:rPr lang="en-US" smtClean="0"/>
              <a:t>30</a:t>
            </a:fld>
            <a:endParaRPr lang="en-US"/>
          </a:p>
        </p:txBody>
      </p:sp>
    </p:spTree>
    <p:extLst>
      <p:ext uri="{BB962C8B-B14F-4D97-AF65-F5344CB8AC3E}">
        <p14:creationId xmlns:p14="http://schemas.microsoft.com/office/powerpoint/2010/main" val="116512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DB  -  J2EE/ASP.NET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monolith disguised as a set of microservices – is still a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Monolith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scale to meet the demands of todays 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at rest single source of truth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Microservices are hyped be careful as they may just be monoliths with SOA / REST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Flask e.g. </a:t>
            </a:r>
            <a:r>
              <a:rPr lang="en-US" dirty="0" err="1"/>
              <a:t>rangal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4</a:t>
            </a:fld>
            <a:endParaRPr lang="en-US"/>
          </a:p>
        </p:txBody>
      </p:sp>
    </p:spTree>
    <p:extLst>
      <p:ext uri="{BB962C8B-B14F-4D97-AF65-F5344CB8AC3E}">
        <p14:creationId xmlns:p14="http://schemas.microsoft.com/office/powerpoint/2010/main" val="279329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change to </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5</a:t>
            </a:fld>
            <a:endParaRPr lang="en-US"/>
          </a:p>
        </p:txBody>
      </p:sp>
    </p:spTree>
    <p:extLst>
      <p:ext uri="{BB962C8B-B14F-4D97-AF65-F5344CB8AC3E}">
        <p14:creationId xmlns:p14="http://schemas.microsoft.com/office/powerpoint/2010/main" val="335759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START Micro – not size #lines but scope</a:t>
            </a:r>
          </a:p>
          <a:p>
            <a:endParaRPr lang="en-US" dirty="0"/>
          </a:p>
          <a:p>
            <a:r>
              <a:rPr lang="en-US" dirty="0"/>
              <a:t>Service – remote web service/ endpoint </a:t>
            </a:r>
            <a:r>
              <a:rPr lang="en-US" dirty="0" err="1"/>
              <a:t>rpc</a:t>
            </a:r>
            <a:r>
              <a:rPr lang="en-US" dirty="0"/>
              <a:t> </a:t>
            </a:r>
          </a:p>
        </p:txBody>
      </p:sp>
      <p:sp>
        <p:nvSpPr>
          <p:cNvPr id="4" name="Slide Number Placeholder 3"/>
          <p:cNvSpPr>
            <a:spLocks noGrp="1"/>
          </p:cNvSpPr>
          <p:nvPr>
            <p:ph type="sldNum" sz="quarter" idx="5"/>
          </p:nvPr>
        </p:nvSpPr>
        <p:spPr/>
        <p:txBody>
          <a:bodyPr/>
          <a:lstStyle/>
          <a:p>
            <a:fld id="{207105DE-7E2C-C349-BD5E-552E63C90C9A}" type="slidenum">
              <a:rPr lang="en-US" smtClean="0"/>
              <a:t>6</a:t>
            </a:fld>
            <a:endParaRPr lang="en-US"/>
          </a:p>
        </p:txBody>
      </p:sp>
    </p:spTree>
    <p:extLst>
      <p:ext uri="{BB962C8B-B14F-4D97-AF65-F5344CB8AC3E}">
        <p14:creationId xmlns:p14="http://schemas.microsoft.com/office/powerpoint/2010/main" val="329395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need  is to create Microservices that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 on the elements of </a:t>
            </a:r>
            <a:r>
              <a:rPr lang="en-US" dirty="0" err="1"/>
              <a:t>reative</a:t>
            </a:r>
            <a:r>
              <a:rPr lang="en-US" dirty="0"/>
              <a:t> </a:t>
            </a:r>
            <a:r>
              <a:rPr lang="en-US" dirty="0" err="1"/>
              <a:t>archtectures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ISOLATION – design from day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slice up your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define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ms</a:t>
            </a:r>
            <a:r>
              <a:rPr lang="en-US" dirty="0"/>
              <a:t> are now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Deploy parts now instead of a monolith CI/CD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EASIER to scale, monitor and debug and test – something difficult to do if the services are all tangled up in the big bulky Monolith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isolated, </a:t>
            </a:r>
            <a:r>
              <a:rPr lang="en-US" dirty="0" err="1"/>
              <a:t>ms</a:t>
            </a:r>
            <a:r>
              <a:rPr lang="en-US" dirty="0"/>
              <a:t> can be independent/ autonomous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resilient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RESPOSOBILITY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UNIX PHILOSOPY. WRITE PROGRAMS THAT DO ONE THING AND DO IT WELL.  WRITE PROGRAMS THAT WORK TOGETHER”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Strong idea over decades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purpose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program well defined </a:t>
            </a:r>
            <a:r>
              <a:rPr lang="en-US" dirty="0" err="1"/>
              <a:t>responsobiltiy</a:t>
            </a:r>
            <a:r>
              <a:rPr lang="en-US" dirty="0"/>
              <a:t> that works well with other small programs- </a:t>
            </a:r>
            <a:r>
              <a:rPr lang="en-US" dirty="0" err="1"/>
              <a:t>unix</a:t>
            </a:r>
            <a:r>
              <a:rPr lang="en-US" dirty="0"/>
              <a:t> pipeline e.g. echo “foo”  | </a:t>
            </a:r>
            <a:r>
              <a:rPr lang="en-US" dirty="0" err="1"/>
              <a:t>awk</a:t>
            </a:r>
            <a:r>
              <a:rPr lang="en-US" dirty="0"/>
              <a:t> | grep “foo” &gt; </a:t>
            </a:r>
            <a:r>
              <a:rPr lang="en-US" dirty="0" err="1"/>
              <a:t>foo.txt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of </a:t>
            </a:r>
            <a:r>
              <a:rPr lang="en-US" dirty="0" err="1"/>
              <a:t>Microserives</a:t>
            </a:r>
            <a:r>
              <a:rPr lang="en-US" dirty="0"/>
              <a:t>, what can be considered micro.  How many lines code </a:t>
            </a:r>
            <a:r>
              <a:rPr lang="en-US" dirty="0">
                <a:sym typeface="Wingdings" pitchFamily="2" charset="2"/>
              </a:rPr>
              <a:t> wrong questions instead micro should refer to scope of responsibility – and the guiding principle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Is the </a:t>
            </a:r>
            <a:r>
              <a:rPr lang="en-US" dirty="0" err="1">
                <a:sym typeface="Wingdings" pitchFamily="2" charset="2"/>
              </a:rPr>
              <a:t>unix</a:t>
            </a:r>
            <a:r>
              <a:rPr lang="en-US" dirty="0">
                <a:sym typeface="Wingdings" pitchFamily="2" charset="2"/>
              </a:rPr>
              <a:t> SRP – let it do one thing and do it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elephant in the room - &gt; can be </a:t>
            </a:r>
            <a:r>
              <a:rPr lang="en-US" dirty="0" err="1">
                <a:sym typeface="Wingdings" pitchFamily="2" charset="2"/>
              </a:rPr>
              <a:t>statefull</a:t>
            </a:r>
            <a:r>
              <a:rPr lang="en-US" dirty="0">
                <a:sym typeface="Wingdings" pitchFamily="2" charset="2"/>
              </a:rPr>
              <a:t> or stateless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Often state in </a:t>
            </a:r>
            <a:r>
              <a:rPr lang="en-US" dirty="0" err="1">
                <a:sym typeface="Wingdings" pitchFamily="2" charset="2"/>
              </a:rPr>
              <a:t>db</a:t>
            </a:r>
            <a:r>
              <a:rPr lang="en-US" dirty="0">
                <a:sym typeface="Wingdings" pitchFamily="2" charset="2"/>
              </a:rPr>
              <a:t> – contention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State owned by Microservice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ym typeface="Wingdings" pitchFamily="2" charset="2"/>
              </a:rPr>
              <a:t>Microserice</a:t>
            </a:r>
            <a:r>
              <a:rPr lang="en-US" dirty="0">
                <a:sym typeface="Wingdings" pitchFamily="2" charset="2"/>
              </a:rPr>
              <a:t> owns it’s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7</a:t>
            </a:fld>
            <a:endParaRPr lang="en-US"/>
          </a:p>
        </p:txBody>
      </p:sp>
    </p:spTree>
    <p:extLst>
      <p:ext uri="{BB962C8B-B14F-4D97-AF65-F5344CB8AC3E}">
        <p14:creationId xmlns:p14="http://schemas.microsoft.com/office/powerpoint/2010/main" val="167547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humans MS are autonomous and need to COMMUNICATE to </a:t>
            </a:r>
            <a:r>
              <a:rPr lang="en-US" dirty="0" err="1"/>
              <a:t>Collobarte</a:t>
            </a:r>
            <a:r>
              <a:rPr lang="en-US" dirty="0"/>
              <a:t> with each other to solve problems</a:t>
            </a:r>
          </a:p>
          <a:p>
            <a:endParaRPr lang="en-US" dirty="0"/>
          </a:p>
          <a:p>
            <a:endParaRPr lang="en-US" dirty="0"/>
          </a:p>
          <a:p>
            <a:r>
              <a:rPr lang="en-US" dirty="0" err="1"/>
              <a:t>Whats</a:t>
            </a:r>
            <a:r>
              <a:rPr lang="en-US" dirty="0"/>
              <a:t> difficult is not creating </a:t>
            </a:r>
            <a:r>
              <a:rPr lang="en-US" dirty="0" err="1"/>
              <a:t>microserives</a:t>
            </a:r>
            <a:r>
              <a:rPr lang="en-US" dirty="0"/>
              <a:t> themselves, but managing the space between them.</a:t>
            </a:r>
          </a:p>
          <a:p>
            <a:endParaRPr lang="en-US" dirty="0"/>
          </a:p>
          <a:p>
            <a:endParaRPr lang="en-US" dirty="0"/>
          </a:p>
          <a:p>
            <a:r>
              <a:rPr lang="en-US" dirty="0"/>
              <a:t>Design using Actor Computation Model – </a:t>
            </a:r>
            <a:r>
              <a:rPr lang="en-US" dirty="0" err="1"/>
              <a:t>Akka</a:t>
            </a:r>
            <a:r>
              <a:rPr lang="en-US" dirty="0"/>
              <a:t> Actors</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8</a:t>
            </a:fld>
            <a:endParaRPr lang="en-US"/>
          </a:p>
        </p:txBody>
      </p:sp>
    </p:spTree>
    <p:extLst>
      <p:ext uri="{BB962C8B-B14F-4D97-AF65-F5344CB8AC3E}">
        <p14:creationId xmlns:p14="http://schemas.microsoft.com/office/powerpoint/2010/main" val="357760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cost of </a:t>
            </a:r>
            <a:r>
              <a:rPr lang="en-US" dirty="0" err="1"/>
              <a:t>maintiing</a:t>
            </a:r>
            <a:r>
              <a:rPr lang="en-US" dirty="0"/>
              <a:t> the illusion of a single now?</a:t>
            </a:r>
          </a:p>
          <a:p>
            <a:endParaRPr lang="en-US" dirty="0"/>
          </a:p>
          <a:p>
            <a:r>
              <a:rPr lang="en-US" dirty="0"/>
              <a:t>Contention – waiting for shared </a:t>
            </a:r>
            <a:r>
              <a:rPr lang="en-US" dirty="0" err="1"/>
              <a:t>resouorces</a:t>
            </a:r>
            <a:r>
              <a:rPr lang="en-US" dirty="0"/>
              <a:t> to become available</a:t>
            </a:r>
          </a:p>
          <a:p>
            <a:endParaRPr lang="en-US" dirty="0"/>
          </a:p>
          <a:p>
            <a:r>
              <a:rPr lang="en-US" dirty="0"/>
              <a:t>Coherency – delay for data to become consistent</a:t>
            </a:r>
          </a:p>
          <a:p>
            <a:endParaRPr lang="en-US" dirty="0"/>
          </a:p>
          <a:p>
            <a:endParaRPr lang="en-US" dirty="0"/>
          </a:p>
          <a:p>
            <a:r>
              <a:rPr lang="en-US" dirty="0"/>
              <a:t>Eventually </a:t>
            </a:r>
            <a:r>
              <a:rPr lang="en-US" dirty="0" err="1"/>
              <a:t>consisten</a:t>
            </a:r>
            <a:r>
              <a:rPr lang="en-US" dirty="0"/>
              <a:t> is REALITY is </a:t>
            </a:r>
          </a:p>
          <a:p>
            <a:endParaRPr lang="en-US" dirty="0"/>
          </a:p>
          <a:p>
            <a:r>
              <a:rPr lang="en-US" dirty="0"/>
              <a:t>Consistency – ACID vs ACID 2.0</a:t>
            </a:r>
          </a:p>
          <a:p>
            <a:r>
              <a:rPr lang="en-US" dirty="0"/>
              <a:t>EVENTUALLY CONSISTENT is OK</a:t>
            </a:r>
          </a:p>
        </p:txBody>
      </p:sp>
      <p:sp>
        <p:nvSpPr>
          <p:cNvPr id="4" name="Slide Number Placeholder 3"/>
          <p:cNvSpPr>
            <a:spLocks noGrp="1"/>
          </p:cNvSpPr>
          <p:nvPr>
            <p:ph type="sldNum" sz="quarter" idx="5"/>
          </p:nvPr>
        </p:nvSpPr>
        <p:spPr/>
        <p:txBody>
          <a:bodyPr/>
          <a:lstStyle/>
          <a:p>
            <a:fld id="{207105DE-7E2C-C349-BD5E-552E63C90C9A}" type="slidenum">
              <a:rPr lang="en-US" smtClean="0"/>
              <a:t>9</a:t>
            </a:fld>
            <a:endParaRPr lang="en-US"/>
          </a:p>
        </p:txBody>
      </p:sp>
    </p:spTree>
    <p:extLst>
      <p:ext uri="{BB962C8B-B14F-4D97-AF65-F5344CB8AC3E}">
        <p14:creationId xmlns:p14="http://schemas.microsoft.com/office/powerpoint/2010/main" val="2548752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go about thinking of architecting Microservices</a:t>
            </a:r>
          </a:p>
          <a:p>
            <a:endParaRPr lang="en-US" dirty="0"/>
          </a:p>
          <a:p>
            <a:r>
              <a:rPr lang="en-US" dirty="0"/>
              <a:t>Big problem was we focused on the STRUCTURE too early</a:t>
            </a:r>
          </a:p>
          <a:p>
            <a:r>
              <a:rPr lang="en-US" dirty="0"/>
              <a:t>The nouns -&gt; like </a:t>
            </a:r>
            <a:r>
              <a:rPr lang="en-US" dirty="0" err="1"/>
              <a:t>db</a:t>
            </a:r>
            <a:r>
              <a:rPr lang="en-US" dirty="0"/>
              <a:t> tables</a:t>
            </a:r>
          </a:p>
          <a:p>
            <a:endParaRPr lang="en-US" dirty="0"/>
          </a:p>
          <a:p>
            <a:endParaRPr lang="en-US" dirty="0"/>
          </a:p>
          <a:p>
            <a:r>
              <a:rPr lang="en-US" dirty="0"/>
              <a:t>Event Storming – design proc </a:t>
            </a:r>
            <a:r>
              <a:rPr lang="en-US" dirty="0" err="1"/>
              <a:t>stakeholeder</a:t>
            </a:r>
            <a:r>
              <a:rPr lang="en-US" dirty="0"/>
              <a:t> </a:t>
            </a:r>
            <a:r>
              <a:rPr lang="en-US" dirty="0" err="1"/>
              <a:t>etc</a:t>
            </a:r>
            <a:r>
              <a:rPr lang="en-US" dirty="0"/>
              <a:t> in a room – AGILE sticky notes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to think of the actions that triggered the events </a:t>
            </a:r>
          </a:p>
          <a:p>
            <a:endParaRPr lang="en-US" dirty="0"/>
          </a:p>
          <a:p>
            <a:r>
              <a:rPr lang="en-US" dirty="0"/>
              <a:t>Where do the events end up – are these in an aggregate?</a:t>
            </a:r>
          </a:p>
          <a:p>
            <a:r>
              <a:rPr lang="en-US" dirty="0"/>
              <a:t>Internal state – event log</a:t>
            </a:r>
          </a:p>
          <a:p>
            <a:endParaRPr lang="en-US" dirty="0"/>
          </a:p>
          <a:p>
            <a:r>
              <a:rPr lang="en-US" dirty="0"/>
              <a:t>Contain mutable state Publish Facts</a:t>
            </a:r>
          </a:p>
          <a:p>
            <a:endParaRPr lang="en-US" dirty="0"/>
          </a:p>
          <a:p>
            <a:r>
              <a:rPr lang="en-US" dirty="0"/>
              <a:t>External state pub/sub facts to another MS/Actor(s)</a:t>
            </a:r>
          </a:p>
          <a:p>
            <a:r>
              <a:rPr lang="en-US" dirty="0"/>
              <a:t>Write to DB out of </a:t>
            </a:r>
            <a:r>
              <a:rPr lang="en-US" dirty="0" err="1"/>
              <a:t>normanl</a:t>
            </a:r>
            <a:r>
              <a:rPr lang="en-US" dirty="0"/>
              <a:t> flow -&gt; Eventually Consistent.</a:t>
            </a:r>
          </a:p>
          <a:p>
            <a:endParaRPr lang="en-US" dirty="0"/>
          </a:p>
          <a:p>
            <a:r>
              <a:rPr lang="en-US" dirty="0" err="1"/>
              <a:t>Immutalbe</a:t>
            </a:r>
            <a:r>
              <a:rPr lang="en-US" dirty="0"/>
              <a:t> variable - &gt; functional languages like </a:t>
            </a:r>
            <a:r>
              <a:rPr lang="en-US" dirty="0" err="1"/>
              <a:t>scal</a:t>
            </a:r>
            <a:r>
              <a:rPr lang="en-US" dirty="0"/>
              <a:t> erlang or </a:t>
            </a:r>
            <a:r>
              <a:rPr lang="en-US" dirty="0" err="1"/>
              <a:t>ocaml</a:t>
            </a:r>
            <a:r>
              <a:rPr lang="en-US" dirty="0"/>
              <a:t> vs say java </a:t>
            </a:r>
            <a:r>
              <a:rPr lang="en-US" dirty="0" err="1"/>
              <a:t>c++</a:t>
            </a:r>
            <a:r>
              <a:rPr lang="en-US" dirty="0"/>
              <a:t> or </a:t>
            </a:r>
            <a:r>
              <a:rPr lang="en-US" dirty="0" err="1"/>
              <a:t>c#</a:t>
            </a:r>
            <a:endParaRPr lang="en-US" dirty="0"/>
          </a:p>
          <a:p>
            <a:r>
              <a:rPr lang="en-US" dirty="0"/>
              <a:t>Rely on stable variable that don’t change while observing them</a:t>
            </a:r>
          </a:p>
          <a:p>
            <a:endParaRPr lang="en-US" dirty="0"/>
          </a:p>
        </p:txBody>
      </p:sp>
      <p:sp>
        <p:nvSpPr>
          <p:cNvPr id="4" name="Slide Number Placeholder 3"/>
          <p:cNvSpPr>
            <a:spLocks noGrp="1"/>
          </p:cNvSpPr>
          <p:nvPr>
            <p:ph type="sldNum" sz="quarter" idx="5"/>
          </p:nvPr>
        </p:nvSpPr>
        <p:spPr/>
        <p:txBody>
          <a:bodyPr/>
          <a:lstStyle/>
          <a:p>
            <a:fld id="{207105DE-7E2C-C349-BD5E-552E63C90C9A}" type="slidenum">
              <a:rPr lang="en-US" smtClean="0"/>
              <a:t>10</a:t>
            </a:fld>
            <a:endParaRPr lang="en-US"/>
          </a:p>
        </p:txBody>
      </p:sp>
    </p:spTree>
    <p:extLst>
      <p:ext uri="{BB962C8B-B14F-4D97-AF65-F5344CB8AC3E}">
        <p14:creationId xmlns:p14="http://schemas.microsoft.com/office/powerpoint/2010/main" val="3274707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85839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569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304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40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652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5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0207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9447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14831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66415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765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GTM Partnership, DBG Developer Engagement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32841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34736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72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980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073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838845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945834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3196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52434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7845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0441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2295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5771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764809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05816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910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385759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039237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74A3-84AB-A34B-9322-7EA2DDBD7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2B5C10-20D8-DF4D-8812-BCA5849E6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ACA6D-ACC3-084A-AEF5-F9F002BE5DC6}"/>
              </a:ext>
            </a:extLst>
          </p:cNvPr>
          <p:cNvSpPr>
            <a:spLocks noGrp="1"/>
          </p:cNvSpPr>
          <p:nvPr>
            <p:ph type="dt" sz="half" idx="10"/>
          </p:nvPr>
        </p:nvSpPr>
        <p:spPr/>
        <p:txBody>
          <a:bodyPr/>
          <a:lstStyle/>
          <a:p>
            <a:fld id="{7E1317A3-AE63-0348-BA68-E56FCDCB99D6}" type="datetimeFigureOut">
              <a:rPr lang="en-US" smtClean="0"/>
              <a:t>8/5/19</a:t>
            </a:fld>
            <a:endParaRPr lang="en-US"/>
          </a:p>
        </p:txBody>
      </p:sp>
      <p:sp>
        <p:nvSpPr>
          <p:cNvPr id="5" name="Footer Placeholder 4">
            <a:extLst>
              <a:ext uri="{FF2B5EF4-FFF2-40B4-BE49-F238E27FC236}">
                <a16:creationId xmlns:a16="http://schemas.microsoft.com/office/drawing/2014/main" id="{FD78527F-ECDC-AF47-A067-9B275E347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28B8D-5B24-F443-8B77-0B3DDCCB6277}"/>
              </a:ext>
            </a:extLst>
          </p:cNvPr>
          <p:cNvSpPr>
            <a:spLocks noGrp="1"/>
          </p:cNvSpPr>
          <p:nvPr>
            <p:ph type="sldNum" sz="quarter" idx="12"/>
          </p:nvPr>
        </p:nvSpPr>
        <p:spPr/>
        <p:txBody>
          <a:bodyPr/>
          <a:lstStyle/>
          <a:p>
            <a:fld id="{7964985A-0032-0844-A03D-4DA40E779067}" type="slidenum">
              <a:rPr lang="en-US" smtClean="0"/>
              <a:t>‹#›</a:t>
            </a:fld>
            <a:endParaRPr lang="en-US"/>
          </a:p>
        </p:txBody>
      </p:sp>
    </p:spTree>
    <p:extLst>
      <p:ext uri="{BB962C8B-B14F-4D97-AF65-F5344CB8AC3E}">
        <p14:creationId xmlns:p14="http://schemas.microsoft.com/office/powerpoint/2010/main" val="2347942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15701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3102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marL="0" marR="0" indent="0" algn="l" defTabSz="914377" rtl="0" eaLnBrk="1" fontAlgn="auto" latinLnBrk="0" hangingPunct="1">
              <a:lnSpc>
                <a:spcPct val="100000"/>
              </a:lnSpc>
              <a:spcBef>
                <a:spcPts val="0"/>
              </a:spcBef>
              <a:spcAft>
                <a:spcPts val="0"/>
              </a:spcAft>
              <a:buClrTx/>
              <a:buSzTx/>
              <a:buFontTx/>
              <a:buNone/>
              <a:tabLst/>
              <a:defRPr>
                <a:solidFill>
                  <a:schemeClr val="bg2"/>
                </a:solidFill>
              </a:defRPr>
            </a:lvl1p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0256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291525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159998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898806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GTM Partnership, DBG Developer Engagement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34504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dirty="0"/>
              <a:t>GTM Partnership, DBG Developer Engagement / © 2018 IBM Corporation</a:t>
            </a:r>
            <a:endParaRPr lang="en-US" dirty="0"/>
          </a:p>
        </p:txBody>
      </p:sp>
    </p:spTree>
    <p:extLst>
      <p:ext uri="{BB962C8B-B14F-4D97-AF65-F5344CB8AC3E}">
        <p14:creationId xmlns:p14="http://schemas.microsoft.com/office/powerpoint/2010/main" val="3844519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grant.Steinfeld@ibm.com" TargetMode="Externa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bm.biz/BdzMj9" TargetMode="Externa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engineering.linkedin.com/distributed-systems/log-what-every-software-engineer-should-know-about-real-time-datas-unifying" TargetMode="External"/><Relationship Id="rId2" Type="http://schemas.openxmlformats.org/officeDocument/2006/relationships/hyperlink" Target="https://developer.ibm.com/code/2018/06/21/start-building-lagom-microservices-ibm-cloud/"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700829" y="416452"/>
            <a:ext cx="11214080" cy="5741081"/>
          </a:xfrm>
        </p:spPr>
        <p:txBody>
          <a:bodyPr/>
          <a:lstStyle/>
          <a:p>
            <a:pPr>
              <a:spcBef>
                <a:spcPts val="0"/>
              </a:spcBef>
            </a:pPr>
            <a:r>
              <a:rPr lang="en-US" b="1" dirty="0">
                <a:solidFill>
                  <a:schemeClr val="tx2">
                    <a:lumMod val="90000"/>
                  </a:schemeClr>
                </a:solidFill>
                <a:latin typeface="+mn-lt"/>
              </a:rPr>
              <a:t>Adventures in Async: Part III</a:t>
            </a:r>
            <a:br>
              <a:rPr lang="en-US" b="1" dirty="0">
                <a:solidFill>
                  <a:schemeClr val="tx2">
                    <a:lumMod val="90000"/>
                  </a:schemeClr>
                </a:solidFill>
                <a:latin typeface="+mn-lt"/>
              </a:rPr>
            </a:br>
            <a:br>
              <a:rPr lang="en-US" b="1" dirty="0">
                <a:solidFill>
                  <a:schemeClr val="tx2">
                    <a:lumMod val="90000"/>
                  </a:schemeClr>
                </a:solidFill>
                <a:latin typeface="+mn-lt"/>
              </a:rPr>
            </a:br>
            <a:r>
              <a:rPr lang="en-US" dirty="0">
                <a:solidFill>
                  <a:schemeClr val="tx2">
                    <a:lumMod val="90000"/>
                  </a:schemeClr>
                </a:solidFill>
              </a:rPr>
              <a:t>Master Reactive systems on IBM Cloud</a:t>
            </a:r>
            <a:br>
              <a:rPr lang="en-US" dirty="0">
                <a:latin typeface="+mn-lt"/>
              </a:rPr>
            </a:br>
            <a:r>
              <a:rPr lang="en-US" dirty="0">
                <a:solidFill>
                  <a:schemeClr val="bg1"/>
                </a:solidFill>
                <a:latin typeface="+mn-lt"/>
              </a:rPr>
              <a:t>TALK</a:t>
            </a:r>
            <a:br>
              <a:rPr lang="en-US" dirty="0">
                <a:solidFill>
                  <a:schemeClr val="bg1"/>
                </a:solidFill>
                <a:latin typeface="+mn-lt"/>
              </a:rPr>
            </a:br>
            <a:br>
              <a:rPr lang="en-US" sz="2133" dirty="0">
                <a:latin typeface="+mn-lt"/>
              </a:rPr>
            </a:br>
            <a:r>
              <a:rPr lang="en-US" sz="2133" b="1" dirty="0">
                <a:latin typeface="+mn-lt"/>
              </a:rPr>
              <a:t>Grant Steinfeld  - </a:t>
            </a:r>
            <a:r>
              <a:rPr lang="en-US" sz="2133" dirty="0"/>
              <a:t>IBM Developer Advocate Java &amp; Blockchain</a:t>
            </a:r>
            <a:br>
              <a:rPr lang="en-US" sz="2133" dirty="0"/>
            </a:br>
            <a:br>
              <a:rPr lang="en-US" sz="2133" dirty="0"/>
            </a:br>
            <a:r>
              <a:rPr lang="en-US" sz="2133" u="sng" dirty="0" err="1">
                <a:solidFill>
                  <a:schemeClr val="bg1"/>
                </a:solidFill>
              </a:rPr>
              <a:t>G</a:t>
            </a:r>
            <a:r>
              <a:rPr lang="en-US" sz="2133" u="sng" dirty="0" err="1">
                <a:solidFill>
                  <a:schemeClr val="bg1"/>
                </a:solidFill>
                <a:hlinkClick r:id="rId2">
                  <a:extLst>
                    <a:ext uri="{A12FA001-AC4F-418D-AE19-62706E023703}">
                      <ahyp:hlinkClr xmlns:ahyp="http://schemas.microsoft.com/office/drawing/2018/hyperlinkcolor" val="tx"/>
                    </a:ext>
                  </a:extLst>
                </a:hlinkClick>
              </a:rPr>
              <a:t>rant.Steinfeld@ibm.com</a:t>
            </a:r>
            <a:br>
              <a:rPr lang="en-US" sz="2133" dirty="0"/>
            </a:br>
            <a:r>
              <a:rPr lang="en-US" sz="2133" dirty="0">
                <a:latin typeface="+mn-lt"/>
              </a:rPr>
              <a:t>Twitter: @</a:t>
            </a:r>
            <a:r>
              <a:rPr lang="en-US" sz="2133" dirty="0" err="1">
                <a:latin typeface="+mn-lt"/>
              </a:rPr>
              <a:t>gsteinfeld</a:t>
            </a:r>
            <a:br>
              <a:rPr lang="en-US" sz="2133" dirty="0">
                <a:latin typeface="+mn-lt"/>
              </a:rPr>
            </a:br>
            <a:br>
              <a:rPr lang="en-US" sz="2133" dirty="0">
                <a:latin typeface="+mn-lt"/>
              </a:rPr>
            </a:br>
            <a:r>
              <a:rPr lang="en-US" sz="2133" dirty="0">
                <a:latin typeface="+mn-lt"/>
              </a:rPr>
              <a:t>GitHub </a:t>
            </a:r>
            <a:r>
              <a:rPr lang="en-US" sz="2133">
                <a:latin typeface="+mn-lt"/>
              </a:rPr>
              <a:t>presentation </a:t>
            </a:r>
            <a:br>
              <a:rPr lang="en-US" sz="2133">
                <a:latin typeface="+mn-lt"/>
              </a:rPr>
            </a:br>
            <a:r>
              <a:rPr lang="en-US" sz="2133">
                <a:latin typeface="+mn-lt"/>
              </a:rPr>
              <a:t>		</a:t>
            </a:r>
            <a:br>
              <a:rPr lang="en-US" sz="2133">
                <a:latin typeface="+mn-lt"/>
              </a:rPr>
            </a:br>
            <a:r>
              <a:rPr lang="en-US" sz="2133">
                <a:latin typeface="+mn-lt"/>
              </a:rPr>
              <a:t>		</a:t>
            </a:r>
            <a:r>
              <a:rPr lang="en-US">
                <a:latin typeface="+mn-lt"/>
              </a:rPr>
              <a:t>https</a:t>
            </a:r>
            <a:r>
              <a:rPr lang="en-US" dirty="0">
                <a:latin typeface="+mn-lt"/>
              </a:rPr>
              <a:t>://</a:t>
            </a:r>
            <a:r>
              <a:rPr lang="en-US" dirty="0" err="1">
                <a:latin typeface="+mn-lt"/>
              </a:rPr>
              <a:t>bit.ly</a:t>
            </a:r>
            <a:r>
              <a:rPr lang="en-US" dirty="0">
                <a:latin typeface="+mn-lt"/>
              </a:rPr>
              <a:t>/2GMrKVe</a:t>
            </a:r>
            <a:br>
              <a:rPr lang="en-US" dirty="0">
                <a:latin typeface="+mn-lt"/>
              </a:rPr>
            </a:br>
            <a:br>
              <a:rPr lang="en-US" dirty="0">
                <a:latin typeface="+mn-lt"/>
              </a:rPr>
            </a:br>
            <a:endParaRPr lang="en-US" dirty="0">
              <a:solidFill>
                <a:schemeClr val="bg1"/>
              </a:solidFill>
              <a:latin typeface="+mn-lt"/>
            </a:endParaRPr>
          </a:p>
        </p:txBody>
      </p:sp>
    </p:spTree>
    <p:extLst>
      <p:ext uri="{BB962C8B-B14F-4D97-AF65-F5344CB8AC3E}">
        <p14:creationId xmlns:p14="http://schemas.microsoft.com/office/powerpoint/2010/main" val="364995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Events-First Domain Driven Design</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901370" y="1712687"/>
            <a:ext cx="7547430" cy="3788227"/>
          </a:xfrm>
        </p:spPr>
        <p:txBody>
          <a:bodyPr/>
          <a:lstStyle/>
          <a:p>
            <a:pPr algn="ctr"/>
            <a:br>
              <a:rPr lang="en-US" dirty="0"/>
            </a:br>
            <a:r>
              <a:rPr lang="en-US" dirty="0"/>
              <a:t>Focus on events == facts == the past</a:t>
            </a:r>
          </a:p>
          <a:p>
            <a:pPr algn="ctr"/>
            <a:endParaRPr lang="en-US" dirty="0"/>
          </a:p>
          <a:p>
            <a:pPr algn="ctr"/>
            <a:r>
              <a:rPr lang="en-US" dirty="0"/>
              <a:t>Bounded Contexts let those define the service boundary</a:t>
            </a:r>
          </a:p>
          <a:p>
            <a:pPr algn="ctr"/>
            <a:endParaRPr lang="en-US" dirty="0"/>
          </a:p>
          <a:p>
            <a:pPr algn="ctr"/>
            <a:r>
              <a:rPr lang="en-US" dirty="0"/>
              <a:t>Data is scoped local to microservice – an aggregate?</a:t>
            </a:r>
          </a:p>
          <a:p>
            <a:pPr algn="ctr"/>
            <a:endParaRPr lang="en-US" dirty="0"/>
          </a:p>
          <a:p>
            <a:pPr algn="ctr"/>
            <a:r>
              <a:rPr lang="en-US" dirty="0"/>
              <a:t>Data outside – Eventual Consistency </a:t>
            </a:r>
          </a:p>
          <a:p>
            <a:pPr algn="ctr"/>
            <a:endParaRPr lang="en-US" dirty="0"/>
          </a:p>
          <a:p>
            <a:pPr algn="ct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98441" lvl="2" indent="0">
              <a:buNone/>
            </a:pPr>
            <a:endParaRPr lang="en-US" dirty="0"/>
          </a:p>
          <a:p>
            <a:endParaRPr lang="en-US" dirty="0"/>
          </a:p>
          <a:p>
            <a:endParaRPr lang="en-US" dirty="0"/>
          </a:p>
        </p:txBody>
      </p:sp>
    </p:spTree>
    <p:extLst>
      <p:ext uri="{BB962C8B-B14F-4D97-AF65-F5344CB8AC3E}">
        <p14:creationId xmlns:p14="http://schemas.microsoft.com/office/powerpoint/2010/main" val="1522458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AC8E-15E4-5545-8B30-07F4BD389EA2}"/>
              </a:ext>
            </a:extLst>
          </p:cNvPr>
          <p:cNvSpPr>
            <a:spLocks noGrp="1"/>
          </p:cNvSpPr>
          <p:nvPr>
            <p:ph type="title"/>
          </p:nvPr>
        </p:nvSpPr>
        <p:spPr/>
        <p:txBody>
          <a:bodyPr/>
          <a:lstStyle/>
          <a:p>
            <a:r>
              <a:rPr lang="en-US" dirty="0"/>
              <a:t>Reactive Manifesto </a:t>
            </a:r>
            <a:br>
              <a:rPr lang="en-US" dirty="0"/>
            </a:br>
            <a:br>
              <a:rPr lang="en-US" dirty="0"/>
            </a:br>
            <a:r>
              <a:rPr lang="en-US" sz="2000" dirty="0"/>
              <a:t>is a pattern for building internet scale software </a:t>
            </a:r>
            <a:br>
              <a:rPr lang="en-US" sz="2000" dirty="0"/>
            </a:br>
            <a:br>
              <a:rPr lang="en-US" sz="2000" dirty="0"/>
            </a:br>
            <a:r>
              <a:rPr lang="en-US" sz="2000" dirty="0"/>
              <a:t>These systems are more robust, more resilient, more flexible and better positioned to meet modern demands.</a:t>
            </a:r>
          </a:p>
        </p:txBody>
      </p:sp>
      <p:pic>
        <p:nvPicPr>
          <p:cNvPr id="4" name="Picture 3">
            <a:extLst>
              <a:ext uri="{FF2B5EF4-FFF2-40B4-BE49-F238E27FC236}">
                <a16:creationId xmlns:a16="http://schemas.microsoft.com/office/drawing/2014/main" id="{E89F8953-45F4-A44A-A64F-3E865F86A437}"/>
              </a:ext>
            </a:extLst>
          </p:cNvPr>
          <p:cNvPicPr>
            <a:picLocks noChangeAspect="1"/>
          </p:cNvPicPr>
          <p:nvPr/>
        </p:nvPicPr>
        <p:blipFill>
          <a:blip r:embed="rId3"/>
          <a:stretch>
            <a:fillRect/>
          </a:stretch>
        </p:blipFill>
        <p:spPr>
          <a:xfrm>
            <a:off x="5954513" y="2017486"/>
            <a:ext cx="6237487" cy="3555628"/>
          </a:xfrm>
          <a:prstGeom prst="rect">
            <a:avLst/>
          </a:prstGeom>
        </p:spPr>
      </p:pic>
    </p:spTree>
    <p:extLst>
      <p:ext uri="{BB962C8B-B14F-4D97-AF65-F5344CB8AC3E}">
        <p14:creationId xmlns:p14="http://schemas.microsoft.com/office/powerpoint/2010/main" val="13192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dirty="0"/>
            </a:br>
            <a:r>
              <a:rPr lang="en-US" sz="2000" dirty="0"/>
              <a:t>Embrace Reactive Programming</a:t>
            </a:r>
            <a:br>
              <a:rPr lang="en-US" sz="2000" dirty="0"/>
            </a:br>
            <a:br>
              <a:rPr lang="en-US" sz="2000" dirty="0"/>
            </a:br>
            <a:r>
              <a:rPr lang="en-US" sz="2000" dirty="0"/>
              <a:t>Asynchronous Messaging  ( avoid  synchronous http )</a:t>
            </a:r>
            <a:br>
              <a:rPr lang="en-US" sz="2000" dirty="0"/>
            </a:br>
            <a:br>
              <a:rPr lang="en-US" sz="2000" dirty="0"/>
            </a:br>
            <a:r>
              <a:rPr lang="en-US" sz="2000" dirty="0"/>
              <a:t>fast data streaming pipelines</a:t>
            </a:r>
            <a:br>
              <a:rPr lang="en-US" sz="2000" dirty="0"/>
            </a:br>
            <a:br>
              <a:rPr lang="en-US" sz="2000" dirty="0"/>
            </a:br>
            <a:r>
              <a:rPr lang="en-US" sz="2000" dirty="0"/>
              <a:t>Always apply backpressure </a:t>
            </a:r>
            <a:br>
              <a:rPr lang="en-US" sz="2000" dirty="0"/>
            </a:br>
            <a:br>
              <a:rPr lang="en-US" sz="2000" dirty="0"/>
            </a:br>
            <a:r>
              <a:rPr lang="en-US" sz="2000" dirty="0"/>
              <a:t>Use circuit breakers</a:t>
            </a: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4195306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13</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144001" cy="5988135"/>
          </a:xfrm>
        </p:spPr>
        <p:txBody>
          <a:bodyPr/>
          <a:lstStyle/>
          <a:p>
            <a:r>
              <a:rPr lang="en-US" dirty="0"/>
              <a:t>Reactive Microsystem Journey </a:t>
            </a:r>
            <a:br>
              <a:rPr lang="en-US" dirty="0"/>
            </a:br>
            <a:br>
              <a:rPr lang="en-US" sz="2000" dirty="0"/>
            </a:br>
            <a:r>
              <a:rPr lang="en-US" sz="2000" dirty="0"/>
              <a:t>Location transparency</a:t>
            </a:r>
            <a:br>
              <a:rPr lang="en-US" sz="2000" dirty="0"/>
            </a:br>
            <a:br>
              <a:rPr lang="en-US" sz="2000" dirty="0"/>
            </a:br>
            <a:r>
              <a:rPr lang="en-US" sz="2000" dirty="0"/>
              <a:t>Self healing through bulkheading and Supervision</a:t>
            </a:r>
            <a:br>
              <a:rPr lang="en-US" sz="2000" dirty="0"/>
            </a:br>
            <a:br>
              <a:rPr lang="en-US" sz="2000" dirty="0"/>
            </a:br>
            <a:r>
              <a:rPr lang="en-US" sz="2000" dirty="0"/>
              <a:t>Scale State and Behavior independently </a:t>
            </a:r>
            <a:r>
              <a:rPr lang="en-US" sz="2000" dirty="0">
                <a:sym typeface="Wingdings" pitchFamily="2" charset="2"/>
              </a:rPr>
              <a:t>==&gt; finetune availability</a:t>
            </a:r>
            <a:br>
              <a:rPr lang="en-US" sz="2000" dirty="0">
                <a:sym typeface="Wingdings" pitchFamily="2" charset="2"/>
              </a:rPr>
            </a:br>
            <a:br>
              <a:rPr lang="en-US" sz="2000" dirty="0">
                <a:sym typeface="Wingdings" pitchFamily="2" charset="2"/>
              </a:rPr>
            </a:br>
            <a:r>
              <a:rPr lang="en-US" sz="2000" dirty="0">
                <a:sym typeface="Wingdings" pitchFamily="2" charset="2"/>
              </a:rPr>
              <a:t>Aggregate Nodes – </a:t>
            </a:r>
            <a:r>
              <a:rPr lang="en-US" sz="2000" dirty="0" err="1">
                <a:sym typeface="Wingdings" pitchFamily="2" charset="2"/>
              </a:rPr>
              <a:t>Akka</a:t>
            </a:r>
            <a:r>
              <a:rPr lang="en-US" sz="2000" dirty="0">
                <a:sym typeface="Wingdings" pitchFamily="2" charset="2"/>
              </a:rPr>
              <a:t> Cluster</a:t>
            </a: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81169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0279-3F2C-4347-8E6B-9D86602C570D}"/>
              </a:ext>
            </a:extLst>
          </p:cNvPr>
          <p:cNvSpPr>
            <a:spLocks noGrp="1"/>
          </p:cNvSpPr>
          <p:nvPr>
            <p:ph type="title"/>
          </p:nvPr>
        </p:nvSpPr>
        <p:spPr>
          <a:xfrm>
            <a:off x="304800" y="353569"/>
            <a:ext cx="11582400" cy="7144511"/>
          </a:xfrm>
        </p:spPr>
        <p:txBody>
          <a:bodyPr vert="wordArtVert"/>
          <a:lstStyle/>
          <a:p>
            <a:r>
              <a:rPr lang="en-US" sz="2400" dirty="0"/>
              <a:t>Microsystems</a:t>
            </a:r>
          </a:p>
        </p:txBody>
      </p:sp>
      <p:sp>
        <p:nvSpPr>
          <p:cNvPr id="3" name="Slide Number Placeholder 2">
            <a:extLst>
              <a:ext uri="{FF2B5EF4-FFF2-40B4-BE49-F238E27FC236}">
                <a16:creationId xmlns:a16="http://schemas.microsoft.com/office/drawing/2014/main" id="{BB755343-9B38-8743-8918-A8F4D7FA8AE6}"/>
              </a:ext>
            </a:extLst>
          </p:cNvPr>
          <p:cNvSpPr>
            <a:spLocks noGrp="1"/>
          </p:cNvSpPr>
          <p:nvPr>
            <p:ph type="sldNum" sz="quarter" idx="10"/>
          </p:nvPr>
        </p:nvSpPr>
        <p:spPr/>
        <p:txBody>
          <a:bodyPr/>
          <a:lstStyle/>
          <a:p>
            <a:fld id="{D0BE6F14-FF48-0F4F-A8AA-2E3F25371E4A}" type="slidenum">
              <a:rPr lang="en-US" smtClean="0"/>
              <a:pPr/>
              <a:t>14</a:t>
            </a:fld>
            <a:endParaRPr lang="en-US" dirty="0"/>
          </a:p>
        </p:txBody>
      </p:sp>
      <p:sp>
        <p:nvSpPr>
          <p:cNvPr id="4" name="Footer Placeholder 3">
            <a:extLst>
              <a:ext uri="{FF2B5EF4-FFF2-40B4-BE49-F238E27FC236}">
                <a16:creationId xmlns:a16="http://schemas.microsoft.com/office/drawing/2014/main" id="{4A22B4FF-D4CB-714E-8704-03E780A035F3}"/>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42F0F4FA-2493-584B-BC41-45674E20968A}"/>
              </a:ext>
            </a:extLst>
          </p:cNvPr>
          <p:cNvPicPr>
            <a:picLocks noChangeAspect="1"/>
          </p:cNvPicPr>
          <p:nvPr/>
        </p:nvPicPr>
        <p:blipFill>
          <a:blip r:embed="rId3"/>
          <a:stretch>
            <a:fillRect/>
          </a:stretch>
        </p:blipFill>
        <p:spPr>
          <a:xfrm rot="5400000">
            <a:off x="4940262" y="-393737"/>
            <a:ext cx="7404137" cy="7404137"/>
          </a:xfrm>
          <a:prstGeom prst="rect">
            <a:avLst/>
          </a:prstGeom>
        </p:spPr>
      </p:pic>
    </p:spTree>
    <p:extLst>
      <p:ext uri="{BB962C8B-B14F-4D97-AF65-F5344CB8AC3E}">
        <p14:creationId xmlns:p14="http://schemas.microsoft.com/office/powerpoint/2010/main" val="3418318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15</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how to scale state while staying available?</a:t>
            </a:r>
            <a:br>
              <a:rPr lang="en-US" sz="2000" dirty="0"/>
            </a:br>
            <a:br>
              <a:rPr lang="en-US" sz="2000" dirty="0"/>
            </a:br>
            <a:r>
              <a:rPr lang="en-US" sz="2000" dirty="0"/>
              <a:t>New ways of thinking about persistence and </a:t>
            </a:r>
            <a:r>
              <a:rPr lang="en-US" sz="2000" dirty="0" err="1"/>
              <a:t>consistenxy</a:t>
            </a:r>
            <a:r>
              <a:rPr lang="en-US" sz="2000" dirty="0"/>
              <a:t>.</a:t>
            </a:r>
            <a:br>
              <a:rPr lang="en-US" sz="2000" dirty="0"/>
            </a:br>
            <a:br>
              <a:rPr lang="en-US" sz="2000" dirty="0"/>
            </a:br>
            <a:r>
              <a:rPr lang="en-US" sz="2000" dirty="0"/>
              <a:t>move beyond </a:t>
            </a:r>
            <a:r>
              <a:rPr lang="en-US" sz="2000" dirty="0">
                <a:solidFill>
                  <a:srgbClr val="92D050"/>
                </a:solidFill>
              </a:rPr>
              <a:t>CR</a:t>
            </a:r>
            <a:r>
              <a:rPr lang="en-US" sz="2000" dirty="0">
                <a:solidFill>
                  <a:srgbClr val="FF0000"/>
                </a:solidFill>
              </a:rPr>
              <a:t>UD</a:t>
            </a:r>
            <a:r>
              <a:rPr lang="en-US" sz="2000" dirty="0"/>
              <a:t> </a:t>
            </a:r>
            <a:br>
              <a:rPr lang="en-US" sz="2000" dirty="0"/>
            </a:br>
            <a:br>
              <a:rPr lang="en-US" sz="2000" dirty="0"/>
            </a:br>
            <a:r>
              <a:rPr lang="en-US" sz="2000" dirty="0"/>
              <a:t> Create new facts by either</a:t>
            </a:r>
            <a:br>
              <a:rPr lang="en-US" sz="2000" dirty="0"/>
            </a:br>
            <a:r>
              <a:rPr lang="en-US" sz="2000" dirty="0"/>
              <a:t> adding more knowledge or drawing new conclusions from existing knowledge ( ML)</a:t>
            </a: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77447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16</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dirty="0"/>
            </a:br>
            <a:r>
              <a:rPr lang="en-US" sz="2000" dirty="0"/>
              <a:t>“The truth is the log.  The database is a cache of a subset of the log”.</a:t>
            </a:r>
            <a:br>
              <a:rPr lang="en-US" sz="2000" dirty="0"/>
            </a:br>
            <a:r>
              <a:rPr lang="en-US" sz="2000" dirty="0"/>
              <a:t>                                                                                                                  Pat </a:t>
            </a:r>
            <a:r>
              <a:rPr lang="en-US" sz="2000" dirty="0" err="1"/>
              <a:t>Helland</a:t>
            </a:r>
            <a:br>
              <a:rPr lang="en-US" dirty="0"/>
            </a:br>
            <a:br>
              <a:rPr lang="en-US" dirty="0"/>
            </a:br>
            <a:r>
              <a:rPr lang="en-US" sz="2000" b="1" dirty="0"/>
              <a:t>Event Logging </a:t>
            </a:r>
            <a:br>
              <a:rPr lang="en-US" sz="2000" dirty="0"/>
            </a:br>
            <a:r>
              <a:rPr lang="en-US" sz="2000" dirty="0"/>
              <a:t>           </a:t>
            </a:r>
            <a:br>
              <a:rPr lang="en-US" sz="2000" dirty="0"/>
            </a:br>
            <a:r>
              <a:rPr lang="en-US" sz="2000" b="1" dirty="0"/>
              <a:t>Event Sourcing </a:t>
            </a:r>
            <a:r>
              <a:rPr lang="en-US" sz="2000" dirty="0"/>
              <a:t>– aggregate to cache the dataset – latest snapshot in RAM</a:t>
            </a:r>
            <a:br>
              <a:rPr lang="en-US" sz="2000" dirty="0"/>
            </a:br>
            <a:r>
              <a:rPr lang="en-US" sz="2000" dirty="0"/>
              <a:t>Paired with Event stream ( Kafka ) -&gt; downstream processing</a:t>
            </a:r>
            <a:br>
              <a:rPr lang="en-US" sz="2000" dirty="0"/>
            </a:br>
            <a:br>
              <a:rPr lang="en-US" sz="2000" dirty="0"/>
            </a:br>
            <a:br>
              <a:rPr lang="en-US" sz="2000" dirty="0"/>
            </a:br>
            <a:r>
              <a:rPr lang="en-US" sz="2000" b="1" dirty="0"/>
              <a:t>Command Query Responsibility Segregation CQRS – separate write and read models</a:t>
            </a: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292185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158F51-496E-9443-ABAF-661CB111E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3AA3F-7399-A444-B611-9D739CF45946}"/>
              </a:ext>
            </a:extLst>
          </p:cNvPr>
          <p:cNvSpPr>
            <a:spLocks noGrp="1"/>
          </p:cNvSpPr>
          <p:nvPr>
            <p:ph type="sldNum" sz="quarter" idx="12"/>
          </p:nvPr>
        </p:nvSpPr>
        <p:spPr/>
        <p:txBody>
          <a:bodyPr/>
          <a:lstStyle/>
          <a:p>
            <a:fld id="{7964985A-0032-0844-A03D-4DA40E779067}" type="slidenum">
              <a:rPr lang="en-US" smtClean="0"/>
              <a:t>17</a:t>
            </a:fld>
            <a:endParaRPr lang="en-US"/>
          </a:p>
        </p:txBody>
      </p:sp>
      <p:sp>
        <p:nvSpPr>
          <p:cNvPr id="7" name="Title 1">
            <a:extLst>
              <a:ext uri="{FF2B5EF4-FFF2-40B4-BE49-F238E27FC236}">
                <a16:creationId xmlns:a16="http://schemas.microsoft.com/office/drawing/2014/main" id="{5A53D274-58B0-374D-A272-8D6C2D1F61B2}"/>
              </a:ext>
            </a:extLst>
          </p:cNvPr>
          <p:cNvSpPr>
            <a:spLocks noGrp="1"/>
          </p:cNvSpPr>
          <p:nvPr>
            <p:ph type="title"/>
          </p:nvPr>
        </p:nvSpPr>
        <p:spPr>
          <a:xfrm>
            <a:off x="304799" y="268225"/>
            <a:ext cx="9875521" cy="5988135"/>
          </a:xfrm>
        </p:spPr>
        <p:txBody>
          <a:bodyPr/>
          <a:lstStyle/>
          <a:p>
            <a:r>
              <a:rPr lang="en-US" dirty="0"/>
              <a:t>Scalable Persistence</a:t>
            </a:r>
            <a:br>
              <a:rPr lang="en-US" dirty="0"/>
            </a:br>
            <a:br>
              <a:rPr lang="en-US" sz="2000" dirty="0"/>
            </a:br>
            <a:r>
              <a:rPr lang="en-US" sz="2000" dirty="0"/>
              <a:t>Coordinating work across aggregates?</a:t>
            </a:r>
            <a:br>
              <a:rPr lang="en-US" sz="2000" dirty="0"/>
            </a:br>
            <a:br>
              <a:rPr lang="en-US" sz="2000" dirty="0"/>
            </a:br>
            <a:r>
              <a:rPr lang="en-US" sz="2000" dirty="0"/>
              <a:t>Each event source aggregate should have an </a:t>
            </a:r>
            <a:r>
              <a:rPr lang="en-US" sz="2000" b="1" dirty="0" err="1"/>
              <a:t>EventStream</a:t>
            </a:r>
            <a:br>
              <a:rPr lang="en-US" sz="2000" dirty="0"/>
            </a:br>
            <a:br>
              <a:rPr lang="en-US" sz="2000" dirty="0"/>
            </a:br>
            <a:r>
              <a:rPr lang="en-US" sz="2000" dirty="0"/>
              <a:t>Publish Event – e.g. </a:t>
            </a:r>
            <a:r>
              <a:rPr lang="en-US" sz="2000" dirty="0" err="1"/>
              <a:t>OrderCreated</a:t>
            </a:r>
            <a:br>
              <a:rPr lang="en-US" sz="2000" dirty="0"/>
            </a:br>
            <a:br>
              <a:rPr lang="en-US" sz="2000" dirty="0"/>
            </a:br>
            <a:r>
              <a:rPr lang="en-US" sz="2000" dirty="0"/>
              <a:t>Other aggregates can subscribe and act in async decoupled way</a:t>
            </a:r>
            <a:br>
              <a:rPr lang="en-US" dirty="0"/>
            </a:br>
            <a:br>
              <a:rPr lang="en-US" dirty="0"/>
            </a:br>
            <a:br>
              <a:rPr lang="en-US" sz="2000" dirty="0"/>
            </a:br>
            <a:br>
              <a:rPr lang="en-US" sz="2000" dirty="0"/>
            </a:br>
            <a:br>
              <a:rPr lang="en-US" sz="2000" dirty="0"/>
            </a:br>
            <a:br>
              <a:rPr lang="en-US" sz="2000" dirty="0"/>
            </a:br>
            <a:br>
              <a:rPr lang="en-US" sz="2000" dirty="0"/>
            </a:br>
            <a:br>
              <a:rPr lang="en-US" sz="2000" dirty="0">
                <a:sym typeface="Wingdings" pitchFamily="2" charset="2"/>
              </a:rPr>
            </a:br>
            <a:br>
              <a:rPr lang="en-US" sz="2000" dirty="0">
                <a:sym typeface="Wingdings" pitchFamily="2" charset="2"/>
              </a:rPr>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Tree>
    <p:extLst>
      <p:ext uri="{BB962C8B-B14F-4D97-AF65-F5344CB8AC3E}">
        <p14:creationId xmlns:p14="http://schemas.microsoft.com/office/powerpoint/2010/main" val="368224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78CC68-AF11-D740-AC70-EA58390CB94C}"/>
              </a:ext>
            </a:extLst>
          </p:cNvPr>
          <p:cNvSpPr>
            <a:spLocks noGrp="1"/>
          </p:cNvSpPr>
          <p:nvPr>
            <p:ph type="sldNum" sz="quarter" idx="10"/>
          </p:nvPr>
        </p:nvSpPr>
        <p:spPr/>
        <p:txBody>
          <a:bodyPr/>
          <a:lstStyle/>
          <a:p>
            <a:fld id="{D0BE6F14-FF48-0F4F-A8AA-2E3F25371E4A}" type="slidenum">
              <a:rPr lang="en-US" smtClean="0"/>
              <a:pPr/>
              <a:t>18</a:t>
            </a:fld>
            <a:endParaRPr lang="en-US" dirty="0"/>
          </a:p>
        </p:txBody>
      </p:sp>
      <p:sp>
        <p:nvSpPr>
          <p:cNvPr id="4" name="Footer Placeholder 3">
            <a:extLst>
              <a:ext uri="{FF2B5EF4-FFF2-40B4-BE49-F238E27FC236}">
                <a16:creationId xmlns:a16="http://schemas.microsoft.com/office/drawing/2014/main" id="{633FC941-5C2A-8C4F-BD5E-94A8023A7F92}"/>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6" name="Rounded Rectangle 5">
            <a:extLst>
              <a:ext uri="{FF2B5EF4-FFF2-40B4-BE49-F238E27FC236}">
                <a16:creationId xmlns:a16="http://schemas.microsoft.com/office/drawing/2014/main" id="{2BAC4370-D4C8-014B-8CA4-6603C2BBC4F5}"/>
              </a:ext>
            </a:extLst>
          </p:cNvPr>
          <p:cNvSpPr/>
          <p:nvPr/>
        </p:nvSpPr>
        <p:spPr>
          <a:xfrm>
            <a:off x="1074056" y="3991429"/>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Akka</a:t>
            </a:r>
            <a:endParaRPr lang="en-US" sz="3200" dirty="0">
              <a:solidFill>
                <a:srgbClr val="FFFFFF"/>
              </a:solidFill>
              <a:latin typeface="Arial"/>
              <a:cs typeface="Arial"/>
            </a:endParaRPr>
          </a:p>
        </p:txBody>
      </p:sp>
      <p:sp>
        <p:nvSpPr>
          <p:cNvPr id="7" name="Title 1">
            <a:extLst>
              <a:ext uri="{FF2B5EF4-FFF2-40B4-BE49-F238E27FC236}">
                <a16:creationId xmlns:a16="http://schemas.microsoft.com/office/drawing/2014/main" id="{E00E1088-DB62-4443-8196-0661FE2B1FC9}"/>
              </a:ext>
            </a:extLst>
          </p:cNvPr>
          <p:cNvSpPr txBox="1">
            <a:spLocks/>
          </p:cNvSpPr>
          <p:nvPr/>
        </p:nvSpPr>
        <p:spPr>
          <a:xfrm>
            <a:off x="609600" y="261584"/>
            <a:ext cx="6923314" cy="5080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Which Microservice Framework?</a:t>
            </a:r>
          </a:p>
        </p:txBody>
      </p:sp>
      <p:sp>
        <p:nvSpPr>
          <p:cNvPr id="8" name="Rounded Rectangle 7">
            <a:extLst>
              <a:ext uri="{FF2B5EF4-FFF2-40B4-BE49-F238E27FC236}">
                <a16:creationId xmlns:a16="http://schemas.microsoft.com/office/drawing/2014/main" id="{9C959C22-F655-2640-B6AF-E76D458A88C5}"/>
              </a:ext>
            </a:extLst>
          </p:cNvPr>
          <p:cNvSpPr/>
          <p:nvPr/>
        </p:nvSpPr>
        <p:spPr>
          <a:xfrm>
            <a:off x="1066799" y="1404258"/>
            <a:ext cx="2336800" cy="156754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err="1">
                <a:solidFill>
                  <a:srgbClr val="FFFFFF"/>
                </a:solidFill>
                <a:latin typeface="Arial"/>
                <a:cs typeface="Arial"/>
              </a:rPr>
              <a:t>Lagom</a:t>
            </a:r>
            <a:endParaRPr lang="en-US" sz="3200" dirty="0">
              <a:solidFill>
                <a:srgbClr val="FFFFFF"/>
              </a:solidFill>
              <a:latin typeface="Arial"/>
              <a:cs typeface="Arial"/>
            </a:endParaRPr>
          </a:p>
        </p:txBody>
      </p:sp>
      <p:sp>
        <p:nvSpPr>
          <p:cNvPr id="9" name="Rounded Rectangle 8">
            <a:extLst>
              <a:ext uri="{FF2B5EF4-FFF2-40B4-BE49-F238E27FC236}">
                <a16:creationId xmlns:a16="http://schemas.microsoft.com/office/drawing/2014/main" id="{3865EF7A-4DE2-5D41-B2CA-888118551425}"/>
              </a:ext>
            </a:extLst>
          </p:cNvPr>
          <p:cNvSpPr/>
          <p:nvPr/>
        </p:nvSpPr>
        <p:spPr>
          <a:xfrm>
            <a:off x="3759200" y="1404258"/>
            <a:ext cx="2336800"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SQUBS</a:t>
            </a:r>
          </a:p>
        </p:txBody>
      </p:sp>
      <p:sp>
        <p:nvSpPr>
          <p:cNvPr id="13" name="Rounded Rectangle 12">
            <a:extLst>
              <a:ext uri="{FF2B5EF4-FFF2-40B4-BE49-F238E27FC236}">
                <a16:creationId xmlns:a16="http://schemas.microsoft.com/office/drawing/2014/main" id="{387FFCC5-1680-4B40-912B-D08CE278B756}"/>
              </a:ext>
            </a:extLst>
          </p:cNvPr>
          <p:cNvSpPr/>
          <p:nvPr/>
        </p:nvSpPr>
        <p:spPr>
          <a:xfrm>
            <a:off x="1074056" y="3089729"/>
            <a:ext cx="2329543"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Play</a:t>
            </a:r>
          </a:p>
        </p:txBody>
      </p:sp>
      <p:sp>
        <p:nvSpPr>
          <p:cNvPr id="14" name="Rounded Rectangle 13">
            <a:extLst>
              <a:ext uri="{FF2B5EF4-FFF2-40B4-BE49-F238E27FC236}">
                <a16:creationId xmlns:a16="http://schemas.microsoft.com/office/drawing/2014/main" id="{B3B57461-C3B2-6D42-8D0B-5006E8E954B7}"/>
              </a:ext>
            </a:extLst>
          </p:cNvPr>
          <p:cNvSpPr/>
          <p:nvPr/>
        </p:nvSpPr>
        <p:spPr>
          <a:xfrm>
            <a:off x="1074056" y="4855065"/>
            <a:ext cx="9608458" cy="678542"/>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Actors | Cluster | </a:t>
            </a:r>
            <a:r>
              <a:rPr lang="en-US" sz="3200" dirty="0" err="1">
                <a:solidFill>
                  <a:srgbClr val="FFFFFF"/>
                </a:solidFill>
                <a:latin typeface="Arial"/>
                <a:cs typeface="Arial"/>
              </a:rPr>
              <a:t>Sharding</a:t>
            </a:r>
            <a:r>
              <a:rPr lang="en-US" sz="3200" dirty="0">
                <a:solidFill>
                  <a:srgbClr val="FFFFFF"/>
                </a:solidFill>
                <a:latin typeface="Arial"/>
                <a:cs typeface="Arial"/>
              </a:rPr>
              <a:t> | Persistence | Streams  </a:t>
            </a:r>
          </a:p>
        </p:txBody>
      </p:sp>
      <p:sp>
        <p:nvSpPr>
          <p:cNvPr id="15" name="Rounded Rectangle 14">
            <a:extLst>
              <a:ext uri="{FF2B5EF4-FFF2-40B4-BE49-F238E27FC236}">
                <a16:creationId xmlns:a16="http://schemas.microsoft.com/office/drawing/2014/main" id="{884606CE-3E11-B445-88EB-F38EE029F79B}"/>
              </a:ext>
            </a:extLst>
          </p:cNvPr>
          <p:cNvSpPr/>
          <p:nvPr/>
        </p:nvSpPr>
        <p:spPr>
          <a:xfrm>
            <a:off x="6502400" y="1404257"/>
            <a:ext cx="4180114" cy="2364013"/>
          </a:xfrm>
          <a:prstGeom prst="roundRect">
            <a:avLst/>
          </a:prstGeom>
          <a:solidFill>
            <a:schemeClr val="tx1">
              <a:lumMod val="65000"/>
              <a:lumOff val="35000"/>
            </a:schemeClr>
          </a:solidFill>
        </p:spPr>
        <p:txBody>
          <a:bodyPr wrap="square" lIns="0" tIns="0" rIns="0" bIns="0" rtlCol="0" anchor="ctr">
            <a:noAutofit/>
          </a:bodyPr>
          <a:lstStyle/>
          <a:p>
            <a:pPr algn="ctr"/>
            <a:r>
              <a:rPr lang="en-US" sz="3200" dirty="0">
                <a:solidFill>
                  <a:srgbClr val="FFFFFF"/>
                </a:solidFill>
                <a:latin typeface="Arial"/>
                <a:cs typeface="Arial"/>
              </a:rPr>
              <a:t>Custom Java or Scala deployment</a:t>
            </a:r>
          </a:p>
        </p:txBody>
      </p:sp>
    </p:spTree>
    <p:extLst>
      <p:ext uri="{BB962C8B-B14F-4D97-AF65-F5344CB8AC3E}">
        <p14:creationId xmlns:p14="http://schemas.microsoft.com/office/powerpoint/2010/main" val="295614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1" y="243232"/>
            <a:ext cx="10728660" cy="508000"/>
          </a:xfrm>
        </p:spPr>
        <p:txBody>
          <a:bodyPr/>
          <a:lstStyle/>
          <a:p>
            <a:r>
              <a:rPr lang="en-US" dirty="0"/>
              <a:t>Building for concurrency, distribution and resilience</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a:xfrm>
            <a:off x="9144000" y="6611579"/>
            <a:ext cx="2743200" cy="182880"/>
          </a:xfrm>
        </p:spPr>
        <p:txBody>
          <a:bodyPr/>
          <a:lstStyle/>
          <a:p>
            <a:pPr defTabSz="914377"/>
            <a:fld id="{D0BE6F14-FF48-0F4F-A8AA-2E3F25371E4A}" type="slidenum">
              <a:rPr lang="en-US">
                <a:solidFill>
                  <a:srgbClr val="FFFFFF"/>
                </a:solidFill>
                <a:latin typeface="IBM Plex Sans"/>
              </a:rPr>
              <a:pPr defTabSz="914377"/>
              <a:t>19</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pic>
        <p:nvPicPr>
          <p:cNvPr id="13" name="Picture 12">
            <a:extLst>
              <a:ext uri="{FF2B5EF4-FFF2-40B4-BE49-F238E27FC236}">
                <a16:creationId xmlns:a16="http://schemas.microsoft.com/office/drawing/2014/main" id="{B8193127-584A-3D46-8E63-9E714B7264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737819"/>
            <a:ext cx="2205317" cy="918055"/>
          </a:xfrm>
          <a:prstGeom prst="rect">
            <a:avLst/>
          </a:prstGeom>
        </p:spPr>
      </p:pic>
      <p:grpSp>
        <p:nvGrpSpPr>
          <p:cNvPr id="10" name="Group 9">
            <a:extLst>
              <a:ext uri="{FF2B5EF4-FFF2-40B4-BE49-F238E27FC236}">
                <a16:creationId xmlns:a16="http://schemas.microsoft.com/office/drawing/2014/main" id="{6536F24A-10DD-3345-91B3-9481E1F5DBCF}"/>
              </a:ext>
            </a:extLst>
          </p:cNvPr>
          <p:cNvGrpSpPr/>
          <p:nvPr/>
        </p:nvGrpSpPr>
        <p:grpSpPr>
          <a:xfrm>
            <a:off x="4112238" y="1752152"/>
            <a:ext cx="7770607" cy="4663273"/>
            <a:chOff x="228600" y="1096060"/>
            <a:chExt cx="5827955" cy="3497455"/>
          </a:xfrm>
        </p:grpSpPr>
        <p:sp>
          <p:nvSpPr>
            <p:cNvPr id="5" name="TextBox 4">
              <a:extLst>
                <a:ext uri="{FF2B5EF4-FFF2-40B4-BE49-F238E27FC236}">
                  <a16:creationId xmlns:a16="http://schemas.microsoft.com/office/drawing/2014/main" id="{639A4213-62E3-954C-BDF4-897C2FF22520}"/>
                </a:ext>
              </a:extLst>
            </p:cNvPr>
            <p:cNvSpPr txBox="1"/>
            <p:nvPr/>
          </p:nvSpPr>
          <p:spPr>
            <a:xfrm>
              <a:off x="228600" y="1096060"/>
              <a:ext cx="5827955" cy="3497455"/>
            </a:xfrm>
            <a:prstGeom prst="rect">
              <a:avLst/>
            </a:prstGeom>
            <a:solidFill>
              <a:schemeClr val="bg1">
                <a:lumMod val="25000"/>
                <a:lumOff val="75000"/>
              </a:schemeClr>
            </a:solidFill>
          </p:spPr>
          <p:txBody>
            <a:bodyPr wrap="square" rtlCol="0" anchor="b">
              <a:noAutofit/>
            </a:bodyPr>
            <a:lstStyle/>
            <a:p>
              <a:pPr algn="ctr" defTabSz="914377"/>
              <a:r>
                <a:rPr lang="en-US" sz="2400" b="1" dirty="0">
                  <a:solidFill>
                    <a:srgbClr val="000000"/>
                  </a:solidFill>
                  <a:latin typeface="IBM Plex Sans"/>
                </a:rPr>
                <a:t>Actors</a:t>
              </a:r>
            </a:p>
          </p:txBody>
        </p:sp>
        <p:sp>
          <p:nvSpPr>
            <p:cNvPr id="9" name="TextBox 8">
              <a:extLst>
                <a:ext uri="{FF2B5EF4-FFF2-40B4-BE49-F238E27FC236}">
                  <a16:creationId xmlns:a16="http://schemas.microsoft.com/office/drawing/2014/main" id="{6E20BBFF-78F1-1B4B-8AF6-C5D58B96FDE7}"/>
                </a:ext>
              </a:extLst>
            </p:cNvPr>
            <p:cNvSpPr txBox="1"/>
            <p:nvPr/>
          </p:nvSpPr>
          <p:spPr>
            <a:xfrm>
              <a:off x="405453"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Cluster/Sharding</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Distribution of actor systems</a:t>
              </a:r>
            </a:p>
          </p:txBody>
        </p:sp>
        <p:sp>
          <p:nvSpPr>
            <p:cNvPr id="12" name="TextBox 11">
              <a:extLst>
                <a:ext uri="{FF2B5EF4-FFF2-40B4-BE49-F238E27FC236}">
                  <a16:creationId xmlns:a16="http://schemas.microsoft.com/office/drawing/2014/main" id="{FF78F1B4-7D05-3942-B397-B40A569736CA}"/>
                </a:ext>
              </a:extLst>
            </p:cNvPr>
            <p:cNvSpPr txBox="1"/>
            <p:nvPr/>
          </p:nvSpPr>
          <p:spPr>
            <a:xfrm>
              <a:off x="1769635"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 Persistence</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State restoration for actors</a:t>
              </a:r>
            </a:p>
          </p:txBody>
        </p:sp>
        <p:sp>
          <p:nvSpPr>
            <p:cNvPr id="14" name="TextBox 13">
              <a:extLst>
                <a:ext uri="{FF2B5EF4-FFF2-40B4-BE49-F238E27FC236}">
                  <a16:creationId xmlns:a16="http://schemas.microsoft.com/office/drawing/2014/main" id="{CE003028-9BF5-CB4C-867A-E49078AAF7A4}"/>
                </a:ext>
              </a:extLst>
            </p:cNvPr>
            <p:cNvSpPr txBox="1"/>
            <p:nvPr/>
          </p:nvSpPr>
          <p:spPr>
            <a:xfrm>
              <a:off x="3133817" y="3128049"/>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Distributed Data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Conflict-free sharing data</a:t>
              </a:r>
            </a:p>
          </p:txBody>
        </p:sp>
        <p:sp>
          <p:nvSpPr>
            <p:cNvPr id="15" name="TextBox 14">
              <a:extLst>
                <a:ext uri="{FF2B5EF4-FFF2-40B4-BE49-F238E27FC236}">
                  <a16:creationId xmlns:a16="http://schemas.microsoft.com/office/drawing/2014/main" id="{F784CC8F-CBDE-5042-87D1-5E39A394A481}"/>
                </a:ext>
              </a:extLst>
            </p:cNvPr>
            <p:cNvSpPr txBox="1"/>
            <p:nvPr/>
          </p:nvSpPr>
          <p:spPr>
            <a:xfrm>
              <a:off x="405453" y="2602812"/>
              <a:ext cx="5329676" cy="457585"/>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Streams</a:t>
              </a:r>
              <a:endParaRPr lang="en-US" sz="1400" dirty="0">
                <a:solidFill>
                  <a:srgbClr val="FFFFFF"/>
                </a:solidFill>
                <a:latin typeface="IBM Plex Sans"/>
              </a:endParaRPr>
            </a:p>
            <a:p>
              <a:pPr algn="ctr" defTabSz="914377"/>
              <a:r>
                <a:rPr lang="en-US" sz="1400" dirty="0">
                  <a:solidFill>
                    <a:srgbClr val="FFFFFF"/>
                  </a:solidFill>
                  <a:latin typeface="IBM Plex Sans"/>
                </a:rPr>
                <a:t>Asynchronous , non-blocking back-pressured stream processing</a:t>
              </a:r>
            </a:p>
          </p:txBody>
        </p:sp>
        <p:sp>
          <p:nvSpPr>
            <p:cNvPr id="16" name="TextBox 15">
              <a:extLst>
                <a:ext uri="{FF2B5EF4-FFF2-40B4-BE49-F238E27FC236}">
                  <a16:creationId xmlns:a16="http://schemas.microsoft.com/office/drawing/2014/main" id="{B4E0DF72-5DDF-C243-AAAE-0718337CB903}"/>
                </a:ext>
              </a:extLst>
            </p:cNvPr>
            <p:cNvSpPr txBox="1"/>
            <p:nvPr/>
          </p:nvSpPr>
          <p:spPr>
            <a:xfrm>
              <a:off x="418095" y="1590011"/>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enterprise integrations</a:t>
              </a:r>
            </a:p>
          </p:txBody>
        </p:sp>
        <p:sp>
          <p:nvSpPr>
            <p:cNvPr id="17" name="TextBox 16">
              <a:extLst>
                <a:ext uri="{FF2B5EF4-FFF2-40B4-BE49-F238E27FC236}">
                  <a16:creationId xmlns:a16="http://schemas.microsoft.com/office/drawing/2014/main" id="{2B65C974-4C0E-1740-8E75-9C4229465D19}"/>
                </a:ext>
              </a:extLst>
            </p:cNvPr>
            <p:cNvSpPr txBox="1"/>
            <p:nvPr/>
          </p:nvSpPr>
          <p:spPr>
            <a:xfrm>
              <a:off x="4497999" y="3128049"/>
              <a:ext cx="1237130" cy="919391"/>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Akka HTTP</a:t>
              </a:r>
            </a:p>
            <a:p>
              <a:pPr algn="ctr" defTabSz="914377"/>
              <a:endParaRPr lang="en-US" sz="1400" dirty="0">
                <a:solidFill>
                  <a:srgbClr val="FFFFFF"/>
                </a:solidFill>
                <a:latin typeface="IBM Plex Sans"/>
              </a:endParaRPr>
            </a:p>
            <a:p>
              <a:pPr algn="ctr" defTabSz="914377"/>
              <a:r>
                <a:rPr lang="en-US" sz="1400" dirty="0" err="1">
                  <a:solidFill>
                    <a:srgbClr val="FFFFFF"/>
                  </a:solidFill>
                  <a:latin typeface="IBM Plex Sans"/>
                </a:rPr>
                <a:t>Async</a:t>
              </a:r>
              <a:r>
                <a:rPr lang="en-US" sz="1400" dirty="0">
                  <a:solidFill>
                    <a:srgbClr val="FFFFFF"/>
                  </a:solidFill>
                  <a:latin typeface="IBM Plex Sans"/>
                </a:rPr>
                <a:t>, streaming HTTP server and  client. </a:t>
              </a:r>
              <a:br>
                <a:rPr lang="en-US" sz="1400" dirty="0">
                  <a:solidFill>
                    <a:srgbClr val="FFFFFF"/>
                  </a:solidFill>
                  <a:latin typeface="IBM Plex Sans"/>
                </a:rPr>
              </a:br>
              <a:endParaRPr lang="en-US" sz="1400" dirty="0">
                <a:solidFill>
                  <a:srgbClr val="FFFFFF"/>
                </a:solidFill>
                <a:latin typeface="IBM Plex Sans"/>
              </a:endParaRPr>
            </a:p>
          </p:txBody>
        </p:sp>
        <p:sp>
          <p:nvSpPr>
            <p:cNvPr id="18" name="TextBox 17">
              <a:extLst>
                <a:ext uri="{FF2B5EF4-FFF2-40B4-BE49-F238E27FC236}">
                  <a16:creationId xmlns:a16="http://schemas.microsoft.com/office/drawing/2014/main" id="{63615ED8-CCD0-8144-868F-7621514FADDA}"/>
                </a:ext>
              </a:extLst>
            </p:cNvPr>
            <p:cNvSpPr txBox="1"/>
            <p:nvPr/>
          </p:nvSpPr>
          <p:spPr>
            <a:xfrm>
              <a:off x="176963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Alpakka Kafka</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Stream-based integration for Kafka</a:t>
              </a:r>
            </a:p>
          </p:txBody>
        </p:sp>
        <p:sp>
          <p:nvSpPr>
            <p:cNvPr id="19" name="TextBox 18">
              <a:extLst>
                <a:ext uri="{FF2B5EF4-FFF2-40B4-BE49-F238E27FC236}">
                  <a16:creationId xmlns:a16="http://schemas.microsoft.com/office/drawing/2014/main" id="{3573FC76-FD92-C24A-92DE-AFDCC1751A77}"/>
                </a:ext>
              </a:extLst>
            </p:cNvPr>
            <p:cNvSpPr txBox="1"/>
            <p:nvPr/>
          </p:nvSpPr>
          <p:spPr>
            <a:xfrm>
              <a:off x="3121175" y="1589683"/>
              <a:ext cx="1237130" cy="919391"/>
            </a:xfrm>
            <a:prstGeom prst="rect">
              <a:avLst/>
            </a:prstGeom>
            <a:solidFill>
              <a:schemeClr val="bg1">
                <a:lumMod val="50000"/>
                <a:lumOff val="50000"/>
              </a:schemeClr>
            </a:solidFill>
            <a:ln>
              <a:noFill/>
            </a:ln>
          </p:spPr>
          <p:txBody>
            <a:bodyPr wrap="square" rtlCol="0">
              <a:noAutofit/>
            </a:bodyPr>
            <a:lstStyle/>
            <a:p>
              <a:pPr algn="ctr" defTabSz="914377"/>
              <a:r>
                <a:rPr lang="en-US" sz="1400" b="1" dirty="0">
                  <a:solidFill>
                    <a:srgbClr val="FFFFFF"/>
                  </a:solidFill>
                  <a:latin typeface="IBM Plex Sans"/>
                </a:rPr>
                <a:t>Akka </a:t>
              </a:r>
              <a:r>
                <a:rPr lang="en-US" sz="1400" b="1" dirty="0" err="1">
                  <a:solidFill>
                    <a:srgbClr val="FFFFFF"/>
                  </a:solidFill>
                  <a:latin typeface="IBM Plex Sans"/>
                </a:rPr>
                <a:t>gRPC</a:t>
              </a:r>
              <a:endParaRPr lang="en-US" sz="1400" b="1" dirty="0">
                <a:solidFill>
                  <a:srgbClr val="FFFFFF"/>
                </a:solidFill>
                <a:latin typeface="IBM Plex Sans"/>
              </a:endParaRP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Streaming </a:t>
              </a:r>
              <a:r>
                <a:rPr lang="en-US" sz="1400" dirty="0" err="1">
                  <a:solidFill>
                    <a:srgbClr val="FFFFFF"/>
                  </a:solidFill>
                  <a:latin typeface="IBM Plex Sans"/>
                </a:rPr>
                <a:t>gRPC</a:t>
              </a:r>
              <a:r>
                <a:rPr lang="en-US" sz="1400" dirty="0">
                  <a:solidFill>
                    <a:srgbClr val="FFFFFF"/>
                  </a:solidFill>
                  <a:latin typeface="IBM Plex Sans"/>
                </a:rPr>
                <a:t> servers and clients</a:t>
              </a:r>
            </a:p>
          </p:txBody>
        </p:sp>
        <p:sp>
          <p:nvSpPr>
            <p:cNvPr id="20" name="TextBox 19">
              <a:extLst>
                <a:ext uri="{FF2B5EF4-FFF2-40B4-BE49-F238E27FC236}">
                  <a16:creationId xmlns:a16="http://schemas.microsoft.com/office/drawing/2014/main" id="{CA6FC910-28CD-D04C-8D9E-A5D34F48DCF5}"/>
                </a:ext>
              </a:extLst>
            </p:cNvPr>
            <p:cNvSpPr txBox="1"/>
            <p:nvPr/>
          </p:nvSpPr>
          <p:spPr>
            <a:xfrm>
              <a:off x="4472715" y="1589682"/>
              <a:ext cx="1237130" cy="919392"/>
            </a:xfrm>
            <a:prstGeom prst="rect">
              <a:avLst/>
            </a:prstGeom>
            <a:solidFill>
              <a:schemeClr val="bg1">
                <a:lumMod val="50000"/>
                <a:lumOff val="50000"/>
              </a:schemeClr>
            </a:solidFill>
            <a:ln>
              <a:noFill/>
            </a:ln>
          </p:spPr>
          <p:txBody>
            <a:bodyPr wrap="square" lIns="0" rIns="0" rtlCol="0">
              <a:noAutofit/>
            </a:bodyPr>
            <a:lstStyle/>
            <a:p>
              <a:pPr algn="ctr" defTabSz="914377"/>
              <a:r>
                <a:rPr lang="en-US" sz="1400" b="1" dirty="0">
                  <a:solidFill>
                    <a:srgbClr val="FFFFFF"/>
                  </a:solidFill>
                  <a:latin typeface="IBM Plex Sans"/>
                </a:rPr>
                <a:t> Management</a:t>
              </a:r>
            </a:p>
            <a:p>
              <a:pPr algn="ctr" defTabSz="914377"/>
              <a:endParaRPr lang="en-US" sz="1400" dirty="0">
                <a:solidFill>
                  <a:srgbClr val="FFFFFF"/>
                </a:solidFill>
                <a:latin typeface="IBM Plex Sans"/>
              </a:endParaRPr>
            </a:p>
            <a:p>
              <a:pPr algn="ctr" defTabSz="914377"/>
              <a:r>
                <a:rPr lang="en-US" sz="1400" dirty="0">
                  <a:solidFill>
                    <a:srgbClr val="FFFFFF"/>
                  </a:solidFill>
                  <a:latin typeface="IBM Plex Sans"/>
                </a:rPr>
                <a:t>Extensions for operating Akka systems on clouds </a:t>
              </a:r>
            </a:p>
          </p:txBody>
        </p:sp>
      </p:grpSp>
      <p:sp>
        <p:nvSpPr>
          <p:cNvPr id="8" name="Rectangle 7">
            <a:extLst>
              <a:ext uri="{FF2B5EF4-FFF2-40B4-BE49-F238E27FC236}">
                <a16:creationId xmlns:a16="http://schemas.microsoft.com/office/drawing/2014/main" id="{43FC2EE0-9330-7749-AF52-49E101171900}"/>
              </a:ext>
            </a:extLst>
          </p:cNvPr>
          <p:cNvSpPr/>
          <p:nvPr/>
        </p:nvSpPr>
        <p:spPr>
          <a:xfrm>
            <a:off x="355585" y="2088243"/>
            <a:ext cx="3351313" cy="1733488"/>
          </a:xfrm>
          <a:prstGeom prst="rect">
            <a:avLst/>
          </a:prstGeom>
        </p:spPr>
        <p:txBody>
          <a:bodyPr wrap="square">
            <a:spAutoFit/>
          </a:bodyPr>
          <a:lstStyle/>
          <a:p>
            <a:pPr defTabSz="914377"/>
            <a:r>
              <a:rPr lang="en-US" sz="2133" b="1" dirty="0">
                <a:solidFill>
                  <a:srgbClr val="FFFFFF"/>
                </a:solidFill>
                <a:latin typeface="ProximaNova"/>
              </a:rPr>
              <a:t>Akka</a:t>
            </a:r>
            <a:r>
              <a:rPr lang="en-US" sz="2133" dirty="0">
                <a:solidFill>
                  <a:srgbClr val="FFFFFF"/>
                </a:solidFill>
                <a:latin typeface="ProximaNova"/>
              </a:rPr>
              <a:t> provides a broad range of tools for building distributed applications to get the most out of your compute infrastructure.</a:t>
            </a:r>
            <a:endParaRPr lang="en-US" sz="2133" dirty="0">
              <a:solidFill>
                <a:srgbClr val="000000"/>
              </a:solidFill>
              <a:latin typeface="IBM Plex Sans"/>
            </a:endParaRPr>
          </a:p>
        </p:txBody>
      </p:sp>
      <p:sp>
        <p:nvSpPr>
          <p:cNvPr id="11" name="Rectangle 10">
            <a:extLst>
              <a:ext uri="{FF2B5EF4-FFF2-40B4-BE49-F238E27FC236}">
                <a16:creationId xmlns:a16="http://schemas.microsoft.com/office/drawing/2014/main" id="{E92EB3F7-A6BF-5A40-9E50-B01E12F5D2AC}"/>
              </a:ext>
            </a:extLst>
          </p:cNvPr>
          <p:cNvSpPr/>
          <p:nvPr/>
        </p:nvSpPr>
        <p:spPr>
          <a:xfrm>
            <a:off x="304801" y="4285198"/>
            <a:ext cx="3351313" cy="1477328"/>
          </a:xfrm>
          <a:prstGeom prst="rect">
            <a:avLst/>
          </a:prstGeom>
        </p:spPr>
        <p:txBody>
          <a:bodyPr wrap="square">
            <a:spAutoFit/>
          </a:bodyPr>
          <a:lstStyle/>
          <a:p>
            <a:pPr defTabSz="914377"/>
            <a:r>
              <a:rPr lang="en-US" b="1" dirty="0">
                <a:solidFill>
                  <a:srgbClr val="FFFFFF"/>
                </a:solidFill>
                <a:latin typeface="IBM Plex Sans"/>
              </a:rPr>
              <a:t>Actors: </a:t>
            </a:r>
            <a:r>
              <a:rPr lang="en-US" dirty="0">
                <a:solidFill>
                  <a:srgbClr val="FFFFFF"/>
                </a:solidFill>
                <a:latin typeface="IBM Plex Sans"/>
              </a:rPr>
              <a:t>At the core of Akka, actors provide a model for concurrency and distribution without locks or need for thread management.</a:t>
            </a:r>
          </a:p>
        </p:txBody>
      </p:sp>
      <p:sp>
        <p:nvSpPr>
          <p:cNvPr id="23" name="Rectangle 22">
            <a:extLst>
              <a:ext uri="{FF2B5EF4-FFF2-40B4-BE49-F238E27FC236}">
                <a16:creationId xmlns:a16="http://schemas.microsoft.com/office/drawing/2014/main" id="{6C4260BE-8E7C-8E43-93F2-4404E421B8C1}"/>
              </a:ext>
            </a:extLst>
          </p:cNvPr>
          <p:cNvSpPr/>
          <p:nvPr/>
        </p:nvSpPr>
        <p:spPr>
          <a:xfrm>
            <a:off x="2744687" y="792377"/>
            <a:ext cx="8687107" cy="748795"/>
          </a:xfrm>
          <a:prstGeom prst="rect">
            <a:avLst/>
          </a:prstGeom>
        </p:spPr>
        <p:txBody>
          <a:bodyPr wrap="square">
            <a:spAutoFit/>
          </a:bodyPr>
          <a:lstStyle/>
          <a:p>
            <a:pPr defTabSz="914377"/>
            <a:r>
              <a:rPr lang="en-US" sz="2133" b="1" dirty="0">
                <a:solidFill>
                  <a:srgbClr val="EAEAEA">
                    <a:lumMod val="90000"/>
                  </a:srgbClr>
                </a:solidFill>
                <a:latin typeface="IBM Plex Sans" panose="020B0503050203000203" pitchFamily="34" charset="77"/>
              </a:rPr>
              <a:t>Akka</a:t>
            </a:r>
            <a:r>
              <a:rPr lang="en-US" sz="2133" dirty="0">
                <a:solidFill>
                  <a:srgbClr val="EAEAEA">
                    <a:lumMod val="90000"/>
                  </a:srgbClr>
                </a:solidFill>
                <a:latin typeface="IBM Plex Sans" panose="020B0503050203000203" pitchFamily="34" charset="77"/>
              </a:rPr>
              <a:t> is an </a:t>
            </a:r>
            <a:r>
              <a:rPr lang="en-US" sz="2133" b="1" dirty="0">
                <a:solidFill>
                  <a:srgbClr val="EAEAEA">
                    <a:lumMod val="90000"/>
                  </a:srgbClr>
                </a:solidFill>
                <a:latin typeface="IBM Plex Sans" panose="020B0503050203000203" pitchFamily="34" charset="77"/>
              </a:rPr>
              <a:t>open source, </a:t>
            </a:r>
            <a:r>
              <a:rPr lang="en-US" sz="2133" dirty="0">
                <a:solidFill>
                  <a:srgbClr val="EAEAEA">
                    <a:lumMod val="90000"/>
                  </a:srgbClr>
                </a:solidFill>
                <a:latin typeface="IBM Plex Sans" panose="020B0503050203000203" pitchFamily="34" charset="77"/>
              </a:rPr>
              <a:t>actor based, and message driven toolkit and runtime for the JVM</a:t>
            </a:r>
          </a:p>
        </p:txBody>
      </p:sp>
    </p:spTree>
    <p:extLst>
      <p:ext uri="{BB962C8B-B14F-4D97-AF65-F5344CB8AC3E}">
        <p14:creationId xmlns:p14="http://schemas.microsoft.com/office/powerpoint/2010/main" val="5233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dirty="0"/>
              <a:t>GTM </a:t>
            </a:r>
            <a:r>
              <a:rPr lang="de-DE" dirty="0" err="1"/>
              <a:t>Partnership</a:t>
            </a:r>
            <a:r>
              <a:rPr lang="de-DE" dirty="0"/>
              <a:t>,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2</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304800" y="268225"/>
            <a:ext cx="5486400" cy="1594865"/>
          </a:xfrm>
        </p:spPr>
        <p:txBody>
          <a:bodyPr/>
          <a:lstStyle/>
          <a:p>
            <a:r>
              <a:rPr lang="en-US" dirty="0" err="1"/>
              <a:t>Lagom</a:t>
            </a:r>
            <a:r>
              <a:rPr lang="en-US" dirty="0"/>
              <a:t>?</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4389120" y="2014612"/>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361975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for speed</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20</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7" y="851133"/>
            <a:ext cx="8687107" cy="748795"/>
          </a:xfrm>
          <a:prstGeom prst="rect">
            <a:avLst/>
          </a:prstGeom>
        </p:spPr>
        <p:txBody>
          <a:bodyPr wrap="square">
            <a:spAutoFit/>
          </a:bodyPr>
          <a:lstStyle/>
          <a:p>
            <a:pPr defTabSz="914377"/>
            <a:r>
              <a:rPr lang="en-US" sz="2133" b="1" dirty="0">
                <a:solidFill>
                  <a:srgbClr val="FFFFFF"/>
                </a:solidFill>
                <a:latin typeface="IBM Plex Sans" panose="020B0503050203000203" pitchFamily="34" charset="77"/>
              </a:rPr>
              <a:t>Play</a:t>
            </a:r>
            <a:r>
              <a:rPr lang="en-US" sz="2133" dirty="0">
                <a:solidFill>
                  <a:srgbClr val="FFFFFF"/>
                </a:solidFill>
                <a:latin typeface="IBM Plex Sans" panose="020B0503050203000203" pitchFamily="34" charset="77"/>
              </a:rPr>
              <a:t>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asynchronous, non-blocking, stateless, streaming, reactive web application framework. </a:t>
            </a:r>
          </a:p>
        </p:txBody>
      </p:sp>
      <p:pic>
        <p:nvPicPr>
          <p:cNvPr id="22" name="Picture 21">
            <a:extLst>
              <a:ext uri="{FF2B5EF4-FFF2-40B4-BE49-F238E27FC236}">
                <a16:creationId xmlns:a16="http://schemas.microsoft.com/office/drawing/2014/main" id="{9DD780AD-D443-674D-97AA-C5E74BD891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645" y="830117"/>
            <a:ext cx="1849404" cy="918055"/>
          </a:xfrm>
          <a:prstGeom prst="rect">
            <a:avLst/>
          </a:prstGeom>
        </p:spPr>
      </p:pic>
      <p:sp>
        <p:nvSpPr>
          <p:cNvPr id="23" name="Rectangle 22">
            <a:extLst>
              <a:ext uri="{FF2B5EF4-FFF2-40B4-BE49-F238E27FC236}">
                <a16:creationId xmlns:a16="http://schemas.microsoft.com/office/drawing/2014/main" id="{C4A20715-098B-0B41-ABD2-C4ECD6A5F241}"/>
              </a:ext>
            </a:extLst>
          </p:cNvPr>
          <p:cNvSpPr/>
          <p:nvPr/>
        </p:nvSpPr>
        <p:spPr>
          <a:xfrm>
            <a:off x="475616" y="2052831"/>
            <a:ext cx="7183829" cy="461665"/>
          </a:xfrm>
          <a:prstGeom prst="rect">
            <a:avLst/>
          </a:prstGeom>
        </p:spPr>
        <p:txBody>
          <a:bodyPr wrap="square">
            <a:spAutoFit/>
          </a:bodyPr>
          <a:lstStyle/>
          <a:p>
            <a:pPr defTabSz="914377"/>
            <a:r>
              <a:rPr lang="en-US" sz="2400" dirty="0">
                <a:solidFill>
                  <a:srgbClr val="FFFFFF"/>
                </a:solidFill>
                <a:latin typeface="IBM Plex Sans" panose="020B0503050203000203" pitchFamily="34" charset="77"/>
              </a:rPr>
              <a:t>Full stack M-V-C web application framework</a:t>
            </a:r>
          </a:p>
        </p:txBody>
      </p:sp>
      <p:sp>
        <p:nvSpPr>
          <p:cNvPr id="27" name="Rectangle 26">
            <a:extLst>
              <a:ext uri="{FF2B5EF4-FFF2-40B4-BE49-F238E27FC236}">
                <a16:creationId xmlns:a16="http://schemas.microsoft.com/office/drawing/2014/main" id="{3FC44266-1A89-9145-9682-F74464E1A222}"/>
              </a:ext>
            </a:extLst>
          </p:cNvPr>
          <p:cNvSpPr/>
          <p:nvPr/>
        </p:nvSpPr>
        <p:spPr>
          <a:xfrm>
            <a:off x="1223346" y="2545274"/>
            <a:ext cx="10050669" cy="2041649"/>
          </a:xfrm>
          <a:prstGeom prst="rect">
            <a:avLst/>
          </a:prstGeom>
        </p:spPr>
        <p:txBody>
          <a:bodyPr wrap="square">
            <a:spAutoFit/>
          </a:bodyPr>
          <a:lstStyle/>
          <a:p>
            <a:pPr defTabSz="914377"/>
            <a:r>
              <a:rPr lang="en-US" sz="1867" dirty="0">
                <a:solidFill>
                  <a:srgbClr val="FFFFFF"/>
                </a:solidFill>
                <a:latin typeface="Helvetica Neue" panose="02000503000000020004" pitchFamily="2" charset="0"/>
              </a:rPr>
              <a:t>Play includes all you need to build web applications and REST services, such as  </a:t>
            </a:r>
          </a:p>
          <a:p>
            <a:pPr marL="380990" indent="-380990" defTabSz="914377">
              <a:buFont typeface="Arial" panose="020B0604020202020204" pitchFamily="34" charset="0"/>
              <a:buChar char="•"/>
            </a:pPr>
            <a:endParaRPr lang="en-US" dirty="0">
              <a:solidFill>
                <a:srgbClr val="FFFFFF"/>
              </a:solidFill>
              <a:latin typeface="Helvetica Neue" panose="02000503000000020004" pitchFamily="2" charset="0"/>
            </a:endParaRP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Integrated HTTP server (Akka HTTP)</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Form handling </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Cross-Site Request Forgery (CSRF) protection,</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Powerful routing mechanism</a:t>
            </a:r>
          </a:p>
          <a:p>
            <a:pPr marL="380990" indent="-380990" defTabSz="914377">
              <a:buFont typeface="Arial" panose="020B0604020202020204" pitchFamily="34" charset="0"/>
              <a:buChar char="•"/>
            </a:pPr>
            <a:r>
              <a:rPr lang="en-US" dirty="0">
                <a:solidFill>
                  <a:srgbClr val="FFFFFF"/>
                </a:solidFill>
                <a:latin typeface="Helvetica Neue" panose="02000503000000020004" pitchFamily="2" charset="0"/>
              </a:rPr>
              <a:t>I18n support, and more..</a:t>
            </a:r>
            <a:endParaRPr lang="en-US" dirty="0">
              <a:solidFill>
                <a:srgbClr val="FFFFFF"/>
              </a:solidFill>
              <a:latin typeface="IBM Plex Sans"/>
            </a:endParaRPr>
          </a:p>
        </p:txBody>
      </p:sp>
      <p:sp>
        <p:nvSpPr>
          <p:cNvPr id="28" name="Rectangle 27">
            <a:extLst>
              <a:ext uri="{FF2B5EF4-FFF2-40B4-BE49-F238E27FC236}">
                <a16:creationId xmlns:a16="http://schemas.microsoft.com/office/drawing/2014/main" id="{F223A02A-F1EA-884C-A7DD-EAD4FA542750}"/>
              </a:ext>
            </a:extLst>
          </p:cNvPr>
          <p:cNvSpPr/>
          <p:nvPr/>
        </p:nvSpPr>
        <p:spPr>
          <a:xfrm>
            <a:off x="5550948" y="5116101"/>
            <a:ext cx="6096000" cy="1077026"/>
          </a:xfrm>
          <a:prstGeom prst="rect">
            <a:avLst/>
          </a:prstGeom>
        </p:spPr>
        <p:txBody>
          <a:bodyPr wrap="square">
            <a:spAutoFit/>
          </a:bodyPr>
          <a:lstStyle/>
          <a:p>
            <a:pPr defTabSz="914377"/>
            <a:r>
              <a:rPr lang="en-US" sz="2133" dirty="0">
                <a:solidFill>
                  <a:srgbClr val="FFFFFF"/>
                </a:solidFill>
                <a:latin typeface="Helvetica Neue" panose="02000503000000020004" pitchFamily="2" charset="0"/>
              </a:rPr>
              <a:t>Uses Akka and Akka Streams under the covers to provide predictable and minimal resource consumption (CPU, memory, threads).</a:t>
            </a:r>
            <a:endParaRPr lang="en-US" sz="2133" dirty="0">
              <a:solidFill>
                <a:srgbClr val="000000"/>
              </a:solidFill>
              <a:latin typeface="IBM Plex Sans"/>
            </a:endParaRPr>
          </a:p>
        </p:txBody>
      </p:sp>
    </p:spTree>
    <p:extLst>
      <p:ext uri="{BB962C8B-B14F-4D97-AF65-F5344CB8AC3E}">
        <p14:creationId xmlns:p14="http://schemas.microsoft.com/office/powerpoint/2010/main" val="301270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CBE1E79-3702-B24F-82B2-879AC0A7A369}"/>
              </a:ext>
            </a:extLst>
          </p:cNvPr>
          <p:cNvSpPr txBox="1"/>
          <p:nvPr/>
        </p:nvSpPr>
        <p:spPr>
          <a:xfrm>
            <a:off x="3875773" y="1597973"/>
            <a:ext cx="7901007" cy="4663273"/>
          </a:xfrm>
          <a:prstGeom prst="rect">
            <a:avLst/>
          </a:prstGeom>
          <a:solidFill>
            <a:srgbClr val="7030A0"/>
          </a:solidFill>
        </p:spPr>
        <p:txBody>
          <a:bodyPr wrap="square" rtlCol="0" anchor="b">
            <a:noAutofit/>
          </a:bodyPr>
          <a:lstStyle/>
          <a:p>
            <a:pPr algn="ctr" defTabSz="914377"/>
            <a:endParaRPr lang="en-US" dirty="0">
              <a:solidFill>
                <a:srgbClr val="000000"/>
              </a:solidFill>
              <a:latin typeface="IBM Plex Sans"/>
            </a:endParaRPr>
          </a:p>
        </p:txBody>
      </p:sp>
      <p:sp>
        <p:nvSpPr>
          <p:cNvPr id="5" name="Rounded Rectangle 4">
            <a:extLst>
              <a:ext uri="{FF2B5EF4-FFF2-40B4-BE49-F238E27FC236}">
                <a16:creationId xmlns:a16="http://schemas.microsoft.com/office/drawing/2014/main" id="{3854EBFA-02DF-B243-8590-82C4AFD15671}"/>
              </a:ext>
            </a:extLst>
          </p:cNvPr>
          <p:cNvSpPr/>
          <p:nvPr/>
        </p:nvSpPr>
        <p:spPr>
          <a:xfrm>
            <a:off x="4241979" y="2652960"/>
            <a:ext cx="7106235" cy="1176169"/>
          </a:xfrm>
          <a:prstGeom prst="roundRect">
            <a:avLst/>
          </a:prstGeom>
          <a:solidFill>
            <a:schemeClr val="accent3">
              <a:lumMod val="40000"/>
              <a:lumOff val="60000"/>
            </a:schemeClr>
          </a:solidFill>
        </p:spPr>
        <p:txBody>
          <a:bodyPr wrap="square" lIns="0" tIns="0" rIns="0" bIns="0" rtlCol="0" anchor="t">
            <a:noAutofit/>
          </a:bodyPr>
          <a:lstStyle/>
          <a:p>
            <a:pPr algn="ctr" defTabSz="914377"/>
            <a:r>
              <a:rPr lang="en-US" sz="1600" dirty="0">
                <a:solidFill>
                  <a:srgbClr val="000000"/>
                </a:solidFill>
                <a:latin typeface="Arial"/>
                <a:cs typeface="Arial"/>
              </a:rPr>
              <a:t>Principles</a:t>
            </a:r>
          </a:p>
        </p:txBody>
      </p:sp>
      <p:sp>
        <p:nvSpPr>
          <p:cNvPr id="21" name="Title 20">
            <a:extLst>
              <a:ext uri="{FF2B5EF4-FFF2-40B4-BE49-F238E27FC236}">
                <a16:creationId xmlns:a16="http://schemas.microsoft.com/office/drawing/2014/main" id="{1B52E687-9B09-EB4E-83DC-28941F26EC4A}"/>
              </a:ext>
            </a:extLst>
          </p:cNvPr>
          <p:cNvSpPr>
            <a:spLocks noGrp="1"/>
          </p:cNvSpPr>
          <p:nvPr>
            <p:ph type="title"/>
          </p:nvPr>
        </p:nvSpPr>
        <p:spPr>
          <a:xfrm>
            <a:off x="304800" y="268224"/>
            <a:ext cx="9922136" cy="508000"/>
          </a:xfrm>
        </p:spPr>
        <p:txBody>
          <a:bodyPr/>
          <a:lstStyle/>
          <a:p>
            <a:r>
              <a:rPr lang="en-US" dirty="0"/>
              <a:t>Building microservices quickly and correctly</a:t>
            </a:r>
          </a:p>
        </p:txBody>
      </p:sp>
      <p:sp>
        <p:nvSpPr>
          <p:cNvPr id="3" name="Slide Number Placeholder 2">
            <a:extLst>
              <a:ext uri="{FF2B5EF4-FFF2-40B4-BE49-F238E27FC236}">
                <a16:creationId xmlns:a16="http://schemas.microsoft.com/office/drawing/2014/main" id="{68D17DAC-D96A-244D-B99C-76785B06B87B}"/>
              </a:ext>
            </a:extLst>
          </p:cNvPr>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21</a:t>
            </a:fld>
            <a:endParaRPr lang="en-US" dirty="0">
              <a:solidFill>
                <a:srgbClr val="FFFFFF"/>
              </a:solidFill>
              <a:latin typeface="IBM Plex Sans"/>
            </a:endParaRPr>
          </a:p>
        </p:txBody>
      </p:sp>
      <p:sp>
        <p:nvSpPr>
          <p:cNvPr id="2" name="Footer Placeholder 1">
            <a:extLst>
              <a:ext uri="{FF2B5EF4-FFF2-40B4-BE49-F238E27FC236}">
                <a16:creationId xmlns:a16="http://schemas.microsoft.com/office/drawing/2014/main" id="{18508558-8D19-AE42-9E23-8A99ACC7CDED}"/>
              </a:ext>
            </a:extLst>
          </p:cNvPr>
          <p:cNvSpPr>
            <a:spLocks noGrp="1"/>
          </p:cNvSpPr>
          <p:nvPr>
            <p:ph type="ftr" sz="quarter" idx="11"/>
          </p:nvPr>
        </p:nvSpPr>
        <p:spPr/>
        <p:txBody>
          <a:bodyPr/>
          <a:lstStyle/>
          <a:p>
            <a:pPr defTabSz="914377"/>
            <a:r>
              <a:rPr lang="de-DE">
                <a:solidFill>
                  <a:srgbClr val="FFFFFF"/>
                </a:solidFill>
                <a:latin typeface="IBM Plex Sans"/>
              </a:rPr>
              <a:t>GTM Partnership, DBG Developer Engagement / © 2018 IBM Corporation</a:t>
            </a:r>
            <a:endParaRPr lang="en-US" dirty="0">
              <a:solidFill>
                <a:srgbClr val="FFFFFF"/>
              </a:solidFill>
              <a:latin typeface="IBM Plex Sans"/>
            </a:endParaRPr>
          </a:p>
        </p:txBody>
      </p:sp>
      <p:sp>
        <p:nvSpPr>
          <p:cNvPr id="8" name="Rectangle 7">
            <a:extLst>
              <a:ext uri="{FF2B5EF4-FFF2-40B4-BE49-F238E27FC236}">
                <a16:creationId xmlns:a16="http://schemas.microsoft.com/office/drawing/2014/main" id="{43FC2EE0-9330-7749-AF52-49E101171900}"/>
              </a:ext>
            </a:extLst>
          </p:cNvPr>
          <p:cNvSpPr/>
          <p:nvPr/>
        </p:nvSpPr>
        <p:spPr>
          <a:xfrm>
            <a:off x="2744685" y="964505"/>
            <a:ext cx="9294915" cy="420564"/>
          </a:xfrm>
          <a:prstGeom prst="rect">
            <a:avLst/>
          </a:prstGeom>
        </p:spPr>
        <p:txBody>
          <a:bodyPr wrap="square">
            <a:spAutoFit/>
          </a:bodyPr>
          <a:lstStyle/>
          <a:p>
            <a:pPr defTabSz="914377"/>
            <a:r>
              <a:rPr lang="en-US" sz="2133" dirty="0">
                <a:solidFill>
                  <a:srgbClr val="FFFFFF"/>
                </a:solidFill>
                <a:latin typeface="IBM Plex Sans" panose="020B0503050203000203" pitchFamily="34" charset="77"/>
              </a:rPr>
              <a:t>Lagom is an </a:t>
            </a:r>
            <a:r>
              <a:rPr lang="en-US" sz="2133" b="1" dirty="0">
                <a:solidFill>
                  <a:srgbClr val="FFFFFF"/>
                </a:solidFill>
                <a:latin typeface="IBM Plex Sans" panose="020B0503050203000203" pitchFamily="34" charset="77"/>
              </a:rPr>
              <a:t>open source</a:t>
            </a:r>
            <a:r>
              <a:rPr lang="en-US" sz="2133" dirty="0">
                <a:solidFill>
                  <a:srgbClr val="FFFFFF"/>
                </a:solidFill>
                <a:latin typeface="IBM Plex Sans" panose="020B0503050203000203" pitchFamily="34" charset="77"/>
              </a:rPr>
              <a:t> </a:t>
            </a:r>
            <a:r>
              <a:rPr lang="en-US" sz="2133" b="1" dirty="0">
                <a:solidFill>
                  <a:srgbClr val="FFFFFF"/>
                </a:solidFill>
                <a:latin typeface="IBM Plex Sans" panose="020B0503050203000203" pitchFamily="34" charset="77"/>
              </a:rPr>
              <a:t>framework</a:t>
            </a:r>
            <a:r>
              <a:rPr lang="en-US" sz="2133" dirty="0">
                <a:solidFill>
                  <a:srgbClr val="FFFFFF"/>
                </a:solidFill>
                <a:latin typeface="IBM Plex Sans" panose="020B0503050203000203" pitchFamily="34" charset="77"/>
              </a:rPr>
              <a:t> for building reactive microservices</a:t>
            </a:r>
          </a:p>
        </p:txBody>
      </p:sp>
      <p:pic>
        <p:nvPicPr>
          <p:cNvPr id="10" name="Picture 9">
            <a:extLst>
              <a:ext uri="{FF2B5EF4-FFF2-40B4-BE49-F238E27FC236}">
                <a16:creationId xmlns:a16="http://schemas.microsoft.com/office/drawing/2014/main" id="{69AACE80-A777-2D42-ABEA-C877FA99D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64082"/>
            <a:ext cx="2192665" cy="559829"/>
          </a:xfrm>
          <a:prstGeom prst="rect">
            <a:avLst/>
          </a:prstGeom>
        </p:spPr>
      </p:pic>
      <p:sp>
        <p:nvSpPr>
          <p:cNvPr id="4" name="Rounded Rectangle 3">
            <a:extLst>
              <a:ext uri="{FF2B5EF4-FFF2-40B4-BE49-F238E27FC236}">
                <a16:creationId xmlns:a16="http://schemas.microsoft.com/office/drawing/2014/main" id="{4562CF0B-3536-E343-A779-CE3FBC654D95}"/>
              </a:ext>
            </a:extLst>
          </p:cNvPr>
          <p:cNvSpPr/>
          <p:nvPr/>
        </p:nvSpPr>
        <p:spPr>
          <a:xfrm>
            <a:off x="4370385" y="2983162"/>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Single Responsibili</a:t>
            </a:r>
            <a:r>
              <a:rPr lang="en-US" sz="1600" b="1" dirty="0">
                <a:solidFill>
                  <a:srgbClr val="FFFFFF"/>
                </a:solidFill>
                <a:latin typeface="Arial"/>
                <a:cs typeface="Arial"/>
              </a:rPr>
              <a:t>ty</a:t>
            </a:r>
            <a:endParaRPr lang="en-US" sz="1600" dirty="0">
              <a:solidFill>
                <a:srgbClr val="FFFFFF"/>
              </a:solidFill>
              <a:latin typeface="Arial"/>
              <a:cs typeface="Arial"/>
            </a:endParaRPr>
          </a:p>
        </p:txBody>
      </p:sp>
      <p:sp>
        <p:nvSpPr>
          <p:cNvPr id="25" name="Rounded Rectangle 24">
            <a:extLst>
              <a:ext uri="{FF2B5EF4-FFF2-40B4-BE49-F238E27FC236}">
                <a16:creationId xmlns:a16="http://schemas.microsoft.com/office/drawing/2014/main" id="{4807EA7C-7462-A34B-85B9-2D1E8F1B0F22}"/>
              </a:ext>
            </a:extLst>
          </p:cNvPr>
          <p:cNvSpPr/>
          <p:nvPr/>
        </p:nvSpPr>
        <p:spPr>
          <a:xfrm>
            <a:off x="6155551" y="300011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Encapsulation</a:t>
            </a:r>
          </a:p>
        </p:txBody>
      </p:sp>
      <p:sp>
        <p:nvSpPr>
          <p:cNvPr id="26" name="Rounded Rectangle 25">
            <a:extLst>
              <a:ext uri="{FF2B5EF4-FFF2-40B4-BE49-F238E27FC236}">
                <a16:creationId xmlns:a16="http://schemas.microsoft.com/office/drawing/2014/main" id="{EEE5343A-6F09-C74D-83A7-552CD25993DA}"/>
              </a:ext>
            </a:extLst>
          </p:cNvPr>
          <p:cNvSpPr/>
          <p:nvPr/>
        </p:nvSpPr>
        <p:spPr>
          <a:xfrm>
            <a:off x="7933942" y="2985366"/>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Service Oriented</a:t>
            </a:r>
          </a:p>
        </p:txBody>
      </p:sp>
      <p:sp>
        <p:nvSpPr>
          <p:cNvPr id="29" name="Rounded Rectangle 28">
            <a:extLst>
              <a:ext uri="{FF2B5EF4-FFF2-40B4-BE49-F238E27FC236}">
                <a16:creationId xmlns:a16="http://schemas.microsoft.com/office/drawing/2014/main" id="{14077797-B540-AE44-A867-2DBB8527BC8A}"/>
              </a:ext>
            </a:extLst>
          </p:cNvPr>
          <p:cNvSpPr/>
          <p:nvPr/>
        </p:nvSpPr>
        <p:spPr>
          <a:xfrm>
            <a:off x="9719109" y="2984931"/>
            <a:ext cx="1531052" cy="741663"/>
          </a:xfrm>
          <a:prstGeom prst="roundRect">
            <a:avLst/>
          </a:prstGeom>
          <a:solidFill>
            <a:schemeClr val="bg1">
              <a:lumMod val="75000"/>
              <a:lumOff val="25000"/>
            </a:schemeClr>
          </a:solidFill>
        </p:spPr>
        <p:txBody>
          <a:bodyPr wrap="square" lIns="0" tIns="0" rIns="0" bIns="0" rtlCol="0" anchor="ctr">
            <a:noAutofit/>
          </a:bodyPr>
          <a:lstStyle/>
          <a:p>
            <a:pPr algn="ctr" defTabSz="914377"/>
            <a:r>
              <a:rPr lang="en-US" sz="1600" dirty="0">
                <a:solidFill>
                  <a:srgbClr val="FFFFFF"/>
                </a:solidFill>
                <a:latin typeface="Arial"/>
                <a:cs typeface="Arial"/>
              </a:rPr>
              <a:t>Hexagonal</a:t>
            </a:r>
          </a:p>
        </p:txBody>
      </p:sp>
      <p:sp>
        <p:nvSpPr>
          <p:cNvPr id="30" name="Rounded Rectangle 29">
            <a:extLst>
              <a:ext uri="{FF2B5EF4-FFF2-40B4-BE49-F238E27FC236}">
                <a16:creationId xmlns:a16="http://schemas.microsoft.com/office/drawing/2014/main" id="{9C906287-C89B-D04E-B9FE-1DBC6102E439}"/>
              </a:ext>
            </a:extLst>
          </p:cNvPr>
          <p:cNvSpPr/>
          <p:nvPr/>
        </p:nvSpPr>
        <p:spPr>
          <a:xfrm>
            <a:off x="4259099" y="3845410"/>
            <a:ext cx="7106235" cy="1176169"/>
          </a:xfrm>
          <a:prstGeom prst="roundRect">
            <a:avLst/>
          </a:prstGeom>
          <a:solidFill>
            <a:schemeClr val="accent3">
              <a:lumMod val="60000"/>
              <a:lumOff val="40000"/>
            </a:schemeClr>
          </a:solidFill>
        </p:spPr>
        <p:txBody>
          <a:bodyPr wrap="square" lIns="0" tIns="0" rIns="0" bIns="0" rtlCol="0" anchor="t">
            <a:noAutofit/>
          </a:bodyPr>
          <a:lstStyle/>
          <a:p>
            <a:pPr algn="ctr" defTabSz="914377"/>
            <a:r>
              <a:rPr lang="en-US" sz="1600" dirty="0">
                <a:solidFill>
                  <a:srgbClr val="000000"/>
                </a:solidFill>
                <a:latin typeface="Arial"/>
                <a:cs typeface="Arial"/>
              </a:rPr>
              <a:t>Patterns</a:t>
            </a:r>
          </a:p>
        </p:txBody>
      </p:sp>
      <p:sp>
        <p:nvSpPr>
          <p:cNvPr id="31" name="Rounded Rectangle 30">
            <a:extLst>
              <a:ext uri="{FF2B5EF4-FFF2-40B4-BE49-F238E27FC236}">
                <a16:creationId xmlns:a16="http://schemas.microsoft.com/office/drawing/2014/main" id="{0BBAB0BA-619F-5A42-BC33-D07714B32B84}"/>
              </a:ext>
            </a:extLst>
          </p:cNvPr>
          <p:cNvSpPr/>
          <p:nvPr/>
        </p:nvSpPr>
        <p:spPr>
          <a:xfrm>
            <a:off x="4535455"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Asynchronous &amp; Non Blocking </a:t>
            </a:r>
          </a:p>
        </p:txBody>
      </p:sp>
      <p:sp>
        <p:nvSpPr>
          <p:cNvPr id="40" name="Rounded Rectangle 39">
            <a:extLst>
              <a:ext uri="{FF2B5EF4-FFF2-40B4-BE49-F238E27FC236}">
                <a16:creationId xmlns:a16="http://schemas.microsoft.com/office/drawing/2014/main" id="{867DA52C-6E3B-9C49-BA3A-24817FBDD0BD}"/>
              </a:ext>
            </a:extLst>
          </p:cNvPr>
          <p:cNvSpPr/>
          <p:nvPr/>
        </p:nvSpPr>
        <p:spPr>
          <a:xfrm>
            <a:off x="4545984" y="454457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Circuit Breaker</a:t>
            </a:r>
          </a:p>
        </p:txBody>
      </p:sp>
      <p:sp>
        <p:nvSpPr>
          <p:cNvPr id="41" name="Rounded Rectangle 40">
            <a:extLst>
              <a:ext uri="{FF2B5EF4-FFF2-40B4-BE49-F238E27FC236}">
                <a16:creationId xmlns:a16="http://schemas.microsoft.com/office/drawing/2014/main" id="{3F24166D-85C6-A745-9A8A-A9F27FE4E2B5}"/>
              </a:ext>
            </a:extLst>
          </p:cNvPr>
          <p:cNvSpPr/>
          <p:nvPr/>
        </p:nvSpPr>
        <p:spPr>
          <a:xfrm>
            <a:off x="8560339" y="455143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 Sourcing</a:t>
            </a:r>
          </a:p>
        </p:txBody>
      </p:sp>
      <p:sp>
        <p:nvSpPr>
          <p:cNvPr id="42" name="Rounded Rectangle 41">
            <a:extLst>
              <a:ext uri="{FF2B5EF4-FFF2-40B4-BE49-F238E27FC236}">
                <a16:creationId xmlns:a16="http://schemas.microsoft.com/office/drawing/2014/main" id="{EA2D5BCE-14C8-B847-AB1A-7112F7E9EBFB}"/>
              </a:ext>
            </a:extLst>
          </p:cNvPr>
          <p:cNvSpPr/>
          <p:nvPr/>
        </p:nvSpPr>
        <p:spPr>
          <a:xfrm>
            <a:off x="7202615" y="4287583"/>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Domain Driven Design</a:t>
            </a:r>
          </a:p>
        </p:txBody>
      </p:sp>
      <p:sp>
        <p:nvSpPr>
          <p:cNvPr id="43" name="Rounded Rectangle 42">
            <a:extLst>
              <a:ext uri="{FF2B5EF4-FFF2-40B4-BE49-F238E27FC236}">
                <a16:creationId xmlns:a16="http://schemas.microsoft.com/office/drawing/2014/main" id="{3F135C56-686C-C249-B4FB-3E5F882A5855}"/>
              </a:ext>
            </a:extLst>
          </p:cNvPr>
          <p:cNvSpPr/>
          <p:nvPr/>
        </p:nvSpPr>
        <p:spPr>
          <a:xfrm>
            <a:off x="5876697" y="4546680"/>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Service Location</a:t>
            </a:r>
          </a:p>
        </p:txBody>
      </p:sp>
      <p:sp>
        <p:nvSpPr>
          <p:cNvPr id="44" name="Rounded Rectangle 43">
            <a:extLst>
              <a:ext uri="{FF2B5EF4-FFF2-40B4-BE49-F238E27FC236}">
                <a16:creationId xmlns:a16="http://schemas.microsoft.com/office/drawing/2014/main" id="{E7F8C7B7-D681-264A-9C5D-F993868C59B3}"/>
              </a:ext>
            </a:extLst>
          </p:cNvPr>
          <p:cNvSpPr/>
          <p:nvPr/>
        </p:nvSpPr>
        <p:spPr>
          <a:xfrm>
            <a:off x="8533328" y="4083041"/>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Eventual Consistency</a:t>
            </a:r>
          </a:p>
        </p:txBody>
      </p:sp>
      <p:sp>
        <p:nvSpPr>
          <p:cNvPr id="45" name="Rounded Rectangle 44">
            <a:extLst>
              <a:ext uri="{FF2B5EF4-FFF2-40B4-BE49-F238E27FC236}">
                <a16:creationId xmlns:a16="http://schemas.microsoft.com/office/drawing/2014/main" id="{C79EC44E-657C-3945-BE77-938CB648D74D}"/>
              </a:ext>
            </a:extLst>
          </p:cNvPr>
          <p:cNvSpPr/>
          <p:nvPr/>
        </p:nvSpPr>
        <p:spPr>
          <a:xfrm>
            <a:off x="9875033"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CQRS</a:t>
            </a:r>
          </a:p>
        </p:txBody>
      </p:sp>
      <p:sp>
        <p:nvSpPr>
          <p:cNvPr id="47" name="Rounded Rectangle 46">
            <a:extLst>
              <a:ext uri="{FF2B5EF4-FFF2-40B4-BE49-F238E27FC236}">
                <a16:creationId xmlns:a16="http://schemas.microsoft.com/office/drawing/2014/main" id="{0BA06EA0-7212-9B4E-9528-5CFF75394C31}"/>
              </a:ext>
            </a:extLst>
          </p:cNvPr>
          <p:cNvSpPr/>
          <p:nvPr/>
        </p:nvSpPr>
        <p:spPr>
          <a:xfrm>
            <a:off x="9889896" y="4540404"/>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Edge Service</a:t>
            </a:r>
          </a:p>
        </p:txBody>
      </p:sp>
      <p:sp>
        <p:nvSpPr>
          <p:cNvPr id="48" name="Rounded Rectangle 47">
            <a:extLst>
              <a:ext uri="{FF2B5EF4-FFF2-40B4-BE49-F238E27FC236}">
                <a16:creationId xmlns:a16="http://schemas.microsoft.com/office/drawing/2014/main" id="{6348F134-DA32-B849-97A6-8295047B9D0A}"/>
              </a:ext>
            </a:extLst>
          </p:cNvPr>
          <p:cNvSpPr/>
          <p:nvPr/>
        </p:nvSpPr>
        <p:spPr>
          <a:xfrm>
            <a:off x="5871901" y="4075229"/>
            <a:ext cx="1219200" cy="365760"/>
          </a:xfrm>
          <a:prstGeom prst="round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60960" rIns="0" bIns="60960" numCol="1" spcCol="0" rtlCol="0" fromWordArt="0" anchor="ctr" anchorCtr="0" forceAA="0" compatLnSpc="1">
            <a:prstTxWarp prst="textNoShape">
              <a:avLst/>
            </a:prstTxWarp>
            <a:noAutofit/>
          </a:bodyPr>
          <a:lstStyle/>
          <a:p>
            <a:pPr algn="ctr" defTabSz="914377"/>
            <a:r>
              <a:rPr lang="en-US" sz="1067" dirty="0">
                <a:solidFill>
                  <a:srgbClr val="FFFFFF"/>
                </a:solidFill>
                <a:latin typeface="IBM Plex Sans"/>
                <a:ea typeface="Source Sans Pro" charset="0"/>
                <a:cs typeface="Source Sans Pro" charset="0"/>
              </a:rPr>
              <a:t> Discovery</a:t>
            </a:r>
          </a:p>
        </p:txBody>
      </p:sp>
      <p:sp>
        <p:nvSpPr>
          <p:cNvPr id="7" name="TextBox 6">
            <a:extLst>
              <a:ext uri="{FF2B5EF4-FFF2-40B4-BE49-F238E27FC236}">
                <a16:creationId xmlns:a16="http://schemas.microsoft.com/office/drawing/2014/main" id="{F4803B62-8B27-E440-989F-3BF3F47A66D7}"/>
              </a:ext>
            </a:extLst>
          </p:cNvPr>
          <p:cNvSpPr txBox="1"/>
          <p:nvPr/>
        </p:nvSpPr>
        <p:spPr>
          <a:xfrm>
            <a:off x="6074401" y="2246989"/>
            <a:ext cx="3475630" cy="369332"/>
          </a:xfrm>
          <a:prstGeom prst="rect">
            <a:avLst/>
          </a:prstGeom>
          <a:noFill/>
        </p:spPr>
        <p:txBody>
          <a:bodyPr wrap="none" rtlCol="0">
            <a:spAutoFit/>
          </a:bodyPr>
          <a:lstStyle/>
          <a:p>
            <a:pPr algn="ctr" defTabSz="914377"/>
            <a:r>
              <a:rPr lang="en-US" dirty="0">
                <a:solidFill>
                  <a:srgbClr val="FFFFFF">
                    <a:lumMod val="85000"/>
                  </a:srgbClr>
                </a:solidFill>
                <a:latin typeface="IBM Plex Sans"/>
              </a:rPr>
              <a:t>Thin, powerful abstraction layer</a:t>
            </a:r>
          </a:p>
        </p:txBody>
      </p:sp>
      <p:sp>
        <p:nvSpPr>
          <p:cNvPr id="9" name="Rectangle 8">
            <a:extLst>
              <a:ext uri="{FF2B5EF4-FFF2-40B4-BE49-F238E27FC236}">
                <a16:creationId xmlns:a16="http://schemas.microsoft.com/office/drawing/2014/main" id="{DAF29699-B07A-E04F-BED1-2179C56A8B2A}"/>
              </a:ext>
            </a:extLst>
          </p:cNvPr>
          <p:cNvSpPr/>
          <p:nvPr/>
        </p:nvSpPr>
        <p:spPr>
          <a:xfrm>
            <a:off x="3949806" y="2266387"/>
            <a:ext cx="7738393" cy="2788459"/>
          </a:xfrm>
          <a:prstGeom prst="rect">
            <a:avLst/>
          </a:prstGeom>
          <a:ln w="50800">
            <a:solidFill>
              <a:schemeClr val="bg2">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0" name="Picture 49">
            <a:extLst>
              <a:ext uri="{FF2B5EF4-FFF2-40B4-BE49-F238E27FC236}">
                <a16:creationId xmlns:a16="http://schemas.microsoft.com/office/drawing/2014/main" id="{815D087C-3FDE-124A-9431-5DA72FE468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80629" y="5186163"/>
            <a:ext cx="1464359" cy="609600"/>
          </a:xfrm>
          <a:prstGeom prst="rect">
            <a:avLst/>
          </a:prstGeom>
        </p:spPr>
      </p:pic>
      <p:pic>
        <p:nvPicPr>
          <p:cNvPr id="51" name="Picture 50">
            <a:extLst>
              <a:ext uri="{FF2B5EF4-FFF2-40B4-BE49-F238E27FC236}">
                <a16:creationId xmlns:a16="http://schemas.microsoft.com/office/drawing/2014/main" id="{22AED951-54D6-5F40-9F33-01EA5ACCE0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14355" y="5308083"/>
            <a:ext cx="982423" cy="487680"/>
          </a:xfrm>
          <a:prstGeom prst="rect">
            <a:avLst/>
          </a:prstGeom>
        </p:spPr>
      </p:pic>
      <p:sp>
        <p:nvSpPr>
          <p:cNvPr id="52" name="TextBox 51">
            <a:extLst>
              <a:ext uri="{FF2B5EF4-FFF2-40B4-BE49-F238E27FC236}">
                <a16:creationId xmlns:a16="http://schemas.microsoft.com/office/drawing/2014/main" id="{098FF33F-4FDA-804E-ACEA-FEC2F9B72F16}"/>
              </a:ext>
            </a:extLst>
          </p:cNvPr>
          <p:cNvSpPr txBox="1"/>
          <p:nvPr/>
        </p:nvSpPr>
        <p:spPr>
          <a:xfrm>
            <a:off x="8008470" y="5793159"/>
            <a:ext cx="2601994"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Web Application Framework</a:t>
            </a:r>
          </a:p>
        </p:txBody>
      </p:sp>
      <p:sp>
        <p:nvSpPr>
          <p:cNvPr id="53" name="TextBox 52">
            <a:extLst>
              <a:ext uri="{FF2B5EF4-FFF2-40B4-BE49-F238E27FC236}">
                <a16:creationId xmlns:a16="http://schemas.microsoft.com/office/drawing/2014/main" id="{A6A7718B-0BE9-5B42-9DB3-4761746C9512}"/>
              </a:ext>
            </a:extLst>
          </p:cNvPr>
          <p:cNvSpPr txBox="1"/>
          <p:nvPr/>
        </p:nvSpPr>
        <p:spPr>
          <a:xfrm>
            <a:off x="4761128" y="5793159"/>
            <a:ext cx="2805576" cy="338554"/>
          </a:xfrm>
          <a:prstGeom prst="rect">
            <a:avLst/>
          </a:prstGeom>
          <a:noFill/>
        </p:spPr>
        <p:txBody>
          <a:bodyPr wrap="none" rtlCol="0">
            <a:spAutoFit/>
          </a:bodyPr>
          <a:lstStyle/>
          <a:p>
            <a:pPr defTabSz="914377"/>
            <a:r>
              <a:rPr lang="en-US" sz="1600" dirty="0">
                <a:solidFill>
                  <a:srgbClr val="69A6FF"/>
                </a:solidFill>
                <a:latin typeface="Source Sans Pro" charset="0"/>
                <a:ea typeface="Source Sans Pro" charset="0"/>
                <a:cs typeface="Source Sans Pro" charset="0"/>
              </a:rPr>
              <a:t>Concurrency Toolkit / Runtime</a:t>
            </a:r>
          </a:p>
        </p:txBody>
      </p:sp>
      <p:sp>
        <p:nvSpPr>
          <p:cNvPr id="54" name="Rectangle 53">
            <a:extLst>
              <a:ext uri="{FF2B5EF4-FFF2-40B4-BE49-F238E27FC236}">
                <a16:creationId xmlns:a16="http://schemas.microsoft.com/office/drawing/2014/main" id="{4D92E558-29C7-564B-8BC5-4FB7679705AC}"/>
              </a:ext>
            </a:extLst>
          </p:cNvPr>
          <p:cNvSpPr/>
          <p:nvPr/>
        </p:nvSpPr>
        <p:spPr>
          <a:xfrm>
            <a:off x="3949806" y="5117349"/>
            <a:ext cx="7738393" cy="1045143"/>
          </a:xfrm>
          <a:prstGeom prst="rect">
            <a:avLst/>
          </a:prstGeom>
          <a:ln w="50800">
            <a:solidFill>
              <a:schemeClr val="bg1">
                <a:lumMod val="75000"/>
                <a:lumOff val="2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pSp>
        <p:nvGrpSpPr>
          <p:cNvPr id="57" name="Group 56">
            <a:extLst>
              <a:ext uri="{FF2B5EF4-FFF2-40B4-BE49-F238E27FC236}">
                <a16:creationId xmlns:a16="http://schemas.microsoft.com/office/drawing/2014/main" id="{BBC83D51-9E52-1F48-9434-C461491531D6}"/>
              </a:ext>
            </a:extLst>
          </p:cNvPr>
          <p:cNvGrpSpPr>
            <a:grpSpLocks noChangeAspect="1"/>
          </p:cNvGrpSpPr>
          <p:nvPr/>
        </p:nvGrpSpPr>
        <p:grpSpPr>
          <a:xfrm>
            <a:off x="6991018" y="1671331"/>
            <a:ext cx="1642393" cy="503629"/>
            <a:chOff x="632840" y="1556747"/>
            <a:chExt cx="1762737" cy="540532"/>
          </a:xfrm>
        </p:grpSpPr>
        <p:sp>
          <p:nvSpPr>
            <p:cNvPr id="56" name="Rounded Rectangle 55">
              <a:extLst>
                <a:ext uri="{FF2B5EF4-FFF2-40B4-BE49-F238E27FC236}">
                  <a16:creationId xmlns:a16="http://schemas.microsoft.com/office/drawing/2014/main" id="{D2453D18-9BF6-D045-8246-7A69F462859B}"/>
                </a:ext>
              </a:extLst>
            </p:cNvPr>
            <p:cNvSpPr/>
            <p:nvPr/>
          </p:nvSpPr>
          <p:spPr>
            <a:xfrm>
              <a:off x="632840" y="1556747"/>
              <a:ext cx="1762737" cy="540532"/>
            </a:xfrm>
            <a:prstGeom prst="roundRect">
              <a:avLst/>
            </a:prstGeom>
            <a:solidFill>
              <a:schemeClr val="bg2">
                <a:lumMod val="75000"/>
              </a:schemeClr>
            </a:solidFill>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5" name="Picture 54">
              <a:extLst>
                <a:ext uri="{FF2B5EF4-FFF2-40B4-BE49-F238E27FC236}">
                  <a16:creationId xmlns:a16="http://schemas.microsoft.com/office/drawing/2014/main" id="{03798A72-D3FD-874B-92CC-53AB29D4C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31" y="1625347"/>
              <a:ext cx="1644499" cy="419872"/>
            </a:xfrm>
            <a:prstGeom prst="rect">
              <a:avLst/>
            </a:prstGeom>
          </p:spPr>
        </p:pic>
      </p:grpSp>
      <p:sp>
        <p:nvSpPr>
          <p:cNvPr id="58" name="Rectangle 57">
            <a:extLst>
              <a:ext uri="{FF2B5EF4-FFF2-40B4-BE49-F238E27FC236}">
                <a16:creationId xmlns:a16="http://schemas.microsoft.com/office/drawing/2014/main" id="{261DE399-4CBE-9140-887C-54523816EF52}"/>
              </a:ext>
            </a:extLst>
          </p:cNvPr>
          <p:cNvSpPr/>
          <p:nvPr/>
        </p:nvSpPr>
        <p:spPr>
          <a:xfrm>
            <a:off x="288195" y="1943771"/>
            <a:ext cx="3573031" cy="1405256"/>
          </a:xfrm>
          <a:prstGeom prst="rect">
            <a:avLst/>
          </a:prstGeom>
        </p:spPr>
        <p:txBody>
          <a:bodyPr wrap="square">
            <a:spAutoFit/>
          </a:bodyPr>
          <a:lstStyle/>
          <a:p>
            <a:pPr defTabSz="914377"/>
            <a:r>
              <a:rPr lang="en-US" sz="2133" b="1" dirty="0">
                <a:solidFill>
                  <a:srgbClr val="FFFFFF"/>
                </a:solidFill>
                <a:latin typeface="IBM Plex Sans"/>
              </a:rPr>
              <a:t>Lagom </a:t>
            </a:r>
            <a:r>
              <a:rPr lang="en-US" sz="2133" dirty="0">
                <a:solidFill>
                  <a:srgbClr val="FFFFFF"/>
                </a:solidFill>
                <a:latin typeface="IBM Plex Sans"/>
              </a:rPr>
              <a:t>consistently applies proven design patterns to implement microservices for the JVM in Java or Scala</a:t>
            </a:r>
            <a:endParaRPr lang="en-US" sz="2133" dirty="0">
              <a:solidFill>
                <a:srgbClr val="000000"/>
              </a:solidFill>
              <a:latin typeface="IBM Plex Sans"/>
            </a:endParaRPr>
          </a:p>
        </p:txBody>
      </p:sp>
      <p:sp>
        <p:nvSpPr>
          <p:cNvPr id="59" name="Rectangle 58">
            <a:extLst>
              <a:ext uri="{FF2B5EF4-FFF2-40B4-BE49-F238E27FC236}">
                <a16:creationId xmlns:a16="http://schemas.microsoft.com/office/drawing/2014/main" id="{6AA9D8A9-62BF-8D4D-9D6C-B09B09C61730}"/>
              </a:ext>
            </a:extLst>
          </p:cNvPr>
          <p:cNvSpPr/>
          <p:nvPr/>
        </p:nvSpPr>
        <p:spPr>
          <a:xfrm>
            <a:off x="288195" y="3809665"/>
            <a:ext cx="3639215" cy="1733488"/>
          </a:xfrm>
          <a:prstGeom prst="rect">
            <a:avLst/>
          </a:prstGeom>
        </p:spPr>
        <p:txBody>
          <a:bodyPr wrap="square">
            <a:spAutoFit/>
          </a:bodyPr>
          <a:lstStyle/>
          <a:p>
            <a:pPr defTabSz="914377"/>
            <a:r>
              <a:rPr lang="en-US" sz="2133" dirty="0">
                <a:solidFill>
                  <a:srgbClr val="FFFFFF"/>
                </a:solidFill>
                <a:latin typeface="IBM Plex Sans"/>
              </a:rPr>
              <a:t>Lagom handles the complexity of clustering, distributed persistence, sharding, intra-service communication</a:t>
            </a:r>
          </a:p>
        </p:txBody>
      </p:sp>
    </p:spTree>
    <p:extLst>
      <p:ext uri="{BB962C8B-B14F-4D97-AF65-F5344CB8AC3E}">
        <p14:creationId xmlns:p14="http://schemas.microsoft.com/office/powerpoint/2010/main" val="161953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583E-C43E-BF45-927B-DFF67BAE1C2C}"/>
              </a:ext>
            </a:extLst>
          </p:cNvPr>
          <p:cNvSpPr>
            <a:spLocks noGrp="1"/>
          </p:cNvSpPr>
          <p:nvPr>
            <p:ph type="title"/>
          </p:nvPr>
        </p:nvSpPr>
        <p:spPr>
          <a:xfrm>
            <a:off x="304799" y="268224"/>
            <a:ext cx="8218311" cy="1279144"/>
          </a:xfrm>
        </p:spPr>
        <p:txBody>
          <a:bodyPr/>
          <a:lstStyle/>
          <a:p>
            <a:r>
              <a:rPr lang="en-US" dirty="0"/>
              <a:t>Why Lagom?  Why not just use Akka?</a:t>
            </a:r>
          </a:p>
        </p:txBody>
      </p:sp>
      <p:sp>
        <p:nvSpPr>
          <p:cNvPr id="3" name="Slide Number Placeholder 2">
            <a:extLst>
              <a:ext uri="{FF2B5EF4-FFF2-40B4-BE49-F238E27FC236}">
                <a16:creationId xmlns:a16="http://schemas.microsoft.com/office/drawing/2014/main" id="{C72C1325-BBF0-A046-9CDE-A06F2DEC33C1}"/>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22</a:t>
            </a:fld>
            <a:endParaRPr lang="en-US" dirty="0"/>
          </a:p>
        </p:txBody>
      </p:sp>
      <p:sp>
        <p:nvSpPr>
          <p:cNvPr id="4" name="Footer Placeholder 3">
            <a:extLst>
              <a:ext uri="{FF2B5EF4-FFF2-40B4-BE49-F238E27FC236}">
                <a16:creationId xmlns:a16="http://schemas.microsoft.com/office/drawing/2014/main" id="{962DAB29-7C74-364E-89F3-34921CF27947}"/>
              </a:ext>
            </a:extLst>
          </p:cNvPr>
          <p:cNvSpPr>
            <a:spLocks noGrp="1"/>
          </p:cNvSpPr>
          <p:nvPr>
            <p:ph type="ftr" sz="quarter" idx="11"/>
          </p:nvPr>
        </p:nvSpPr>
        <p:spPr>
          <a:xfrm>
            <a:off x="304800" y="6435307"/>
            <a:ext cx="8534400" cy="182880"/>
          </a:xfrm>
        </p:spPr>
        <p:txBody>
          <a:bodyPr/>
          <a:lstStyle/>
          <a:p>
            <a:r>
              <a:rPr lang="de-DE" dirty="0"/>
              <a:t>GTM </a:t>
            </a:r>
            <a:r>
              <a:rPr lang="de-DE" dirty="0" err="1"/>
              <a:t>Partnership</a:t>
            </a:r>
            <a:r>
              <a:rPr lang="de-DE" dirty="0"/>
              <a:t>, DBG Developer Engagement / © 2018 IBM Corporation</a:t>
            </a:r>
            <a:endParaRPr lang="en-US" dirty="0"/>
          </a:p>
        </p:txBody>
      </p:sp>
      <p:sp>
        <p:nvSpPr>
          <p:cNvPr id="5" name="Text Placeholder 4">
            <a:extLst>
              <a:ext uri="{FF2B5EF4-FFF2-40B4-BE49-F238E27FC236}">
                <a16:creationId xmlns:a16="http://schemas.microsoft.com/office/drawing/2014/main" id="{ED9BAAB2-E461-5F40-8A92-27B137E02A2B}"/>
              </a:ext>
            </a:extLst>
          </p:cNvPr>
          <p:cNvSpPr>
            <a:spLocks noGrp="1"/>
          </p:cNvSpPr>
          <p:nvPr>
            <p:ph type="body" sz="quarter" idx="12"/>
          </p:nvPr>
        </p:nvSpPr>
        <p:spPr/>
        <p:txBody>
          <a:bodyPr/>
          <a:lstStyle/>
          <a:p>
            <a:r>
              <a:rPr lang="en-US" sz="2000" dirty="0">
                <a:solidFill>
                  <a:schemeClr val="accent1"/>
                </a:solidFill>
              </a:rPr>
              <a:t>Lagom </a:t>
            </a:r>
            <a:r>
              <a:rPr lang="en-US" sz="2000" i="1" dirty="0">
                <a:solidFill>
                  <a:schemeClr val="accent1"/>
                </a:solidFill>
              </a:rPr>
              <a:t>framework</a:t>
            </a:r>
            <a:r>
              <a:rPr lang="en-US" sz="2000" dirty="0">
                <a:solidFill>
                  <a:schemeClr val="accent1"/>
                </a:solidFill>
              </a:rPr>
              <a:t> allows developers to focus on the business problem and the business logic</a:t>
            </a:r>
          </a:p>
          <a:p>
            <a:endParaRPr lang="en-US" dirty="0"/>
          </a:p>
          <a:p>
            <a:pPr marL="410100" lvl="1" indent="-168275">
              <a:buFont typeface="Arial" panose="020B0604020202020204" pitchFamily="34" charset="0"/>
              <a:buChar char="•"/>
            </a:pPr>
            <a:r>
              <a:rPr lang="en-US" sz="1800" dirty="0"/>
              <a:t>Decompose the application into services using Domain Driven Design and Event Storming</a:t>
            </a:r>
          </a:p>
          <a:p>
            <a:pPr marL="410100" lvl="1" indent="-168275">
              <a:buFont typeface="Arial" panose="020B0604020202020204" pitchFamily="34" charset="0"/>
              <a:buChar char="•"/>
            </a:pPr>
            <a:r>
              <a:rPr lang="en-US" sz="1800" dirty="0"/>
              <a:t>Create the services, persistent entities and aggregates</a:t>
            </a:r>
          </a:p>
          <a:p>
            <a:pPr marL="410100" lvl="1" indent="-168275">
              <a:buFont typeface="Arial" panose="020B0604020202020204" pitchFamily="34" charset="0"/>
              <a:buChar char="•"/>
            </a:pPr>
            <a:r>
              <a:rPr lang="en-US" sz="1800" dirty="0"/>
              <a:t>Create the interservice communications through  well defined APIs</a:t>
            </a:r>
          </a:p>
          <a:p>
            <a:pPr marL="342900" indent="-163513">
              <a:buFont typeface="Arial" panose="020B0604020202020204" pitchFamily="34" charset="0"/>
              <a:buChar char="•"/>
            </a:pPr>
            <a:endParaRPr lang="en-US" dirty="0"/>
          </a:p>
          <a:p>
            <a:pPr marL="342900" indent="-163513">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BEB906E3-3206-AA40-875A-F01C9525E52D}"/>
              </a:ext>
            </a:extLst>
          </p:cNvPr>
          <p:cNvSpPr>
            <a:spLocks noGrp="1"/>
          </p:cNvSpPr>
          <p:nvPr>
            <p:ph type="body" sz="quarter" idx="13"/>
          </p:nvPr>
        </p:nvSpPr>
        <p:spPr/>
        <p:txBody>
          <a:bodyPr/>
          <a:lstStyle/>
          <a:p>
            <a:r>
              <a:rPr lang="en-US" sz="2000" dirty="0">
                <a:solidFill>
                  <a:schemeClr val="accent1"/>
                </a:solidFill>
              </a:rPr>
              <a:t>Lagom </a:t>
            </a:r>
            <a:r>
              <a:rPr lang="en-US" sz="2000" i="1" dirty="0">
                <a:solidFill>
                  <a:schemeClr val="accent1"/>
                </a:solidFill>
              </a:rPr>
              <a:t>development environment </a:t>
            </a:r>
            <a:r>
              <a:rPr lang="en-US" sz="2000" dirty="0">
                <a:solidFill>
                  <a:schemeClr val="accent1"/>
                </a:solidFill>
              </a:rPr>
              <a:t>simplifies  development tasks</a:t>
            </a:r>
          </a:p>
          <a:p>
            <a:endParaRPr lang="en-US" dirty="0"/>
          </a:p>
          <a:p>
            <a:pPr marL="573612" lvl="1" indent="-342900">
              <a:buFont typeface="Arial" panose="020B0604020202020204" pitchFamily="34" charset="0"/>
              <a:buChar char="•"/>
            </a:pPr>
            <a:r>
              <a:rPr lang="en-US" sz="1800" dirty="0"/>
              <a:t>Builds and runs multiple services with a single command</a:t>
            </a:r>
          </a:p>
          <a:p>
            <a:pPr marL="573612" lvl="1" indent="-342900">
              <a:buFont typeface="Arial" panose="020B0604020202020204" pitchFamily="34" charset="0"/>
              <a:buChar char="•"/>
            </a:pPr>
            <a:r>
              <a:rPr lang="en-US" sz="1800" dirty="0"/>
              <a:t>Hot reloading upon source code changes</a:t>
            </a:r>
          </a:p>
          <a:p>
            <a:pPr marL="573612" lvl="1" indent="-342900">
              <a:buFont typeface="Arial" panose="020B0604020202020204" pitchFamily="34" charset="0"/>
              <a:buChar char="•"/>
            </a:pPr>
            <a:r>
              <a:rPr lang="en-US" sz="1800" dirty="0"/>
              <a:t>Start and manage custom services like Cassandra (for persistence), Kafka (for interservice messaging), service locator, and service gateway</a:t>
            </a:r>
          </a:p>
          <a:p>
            <a:pPr marL="573612" lvl="1" indent="-34290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C013F460-E2E0-A249-9F2F-95AD3DBE465D}"/>
              </a:ext>
            </a:extLst>
          </p:cNvPr>
          <p:cNvSpPr txBox="1"/>
          <p:nvPr/>
        </p:nvSpPr>
        <p:spPr>
          <a:xfrm>
            <a:off x="643467" y="4887451"/>
            <a:ext cx="5249333" cy="923330"/>
          </a:xfrm>
          <a:prstGeom prst="rect">
            <a:avLst/>
          </a:prstGeom>
          <a:noFill/>
        </p:spPr>
        <p:txBody>
          <a:bodyPr wrap="square" rtlCol="0">
            <a:spAutoFit/>
          </a:bodyPr>
          <a:lstStyle/>
          <a:p>
            <a:r>
              <a:rPr lang="en-US" dirty="0">
                <a:solidFill>
                  <a:schemeClr val="accent1"/>
                </a:solidFill>
              </a:rPr>
              <a:t>Akka Persistence, Akka Cluster and Akka Sharding and Akka Actors are all used “under the covers” by higher level Lagom constructs </a:t>
            </a:r>
          </a:p>
        </p:txBody>
      </p:sp>
      <p:sp>
        <p:nvSpPr>
          <p:cNvPr id="9" name="TextBox 8">
            <a:extLst>
              <a:ext uri="{FF2B5EF4-FFF2-40B4-BE49-F238E27FC236}">
                <a16:creationId xmlns:a16="http://schemas.microsoft.com/office/drawing/2014/main" id="{007185B8-3272-D246-8E58-BE5A7636B7E7}"/>
              </a:ext>
            </a:extLst>
          </p:cNvPr>
          <p:cNvSpPr txBox="1"/>
          <p:nvPr/>
        </p:nvSpPr>
        <p:spPr>
          <a:xfrm>
            <a:off x="6690513" y="5757524"/>
            <a:ext cx="4858019" cy="523220"/>
          </a:xfrm>
          <a:prstGeom prst="rect">
            <a:avLst/>
          </a:prstGeom>
          <a:noFill/>
          <a:ln>
            <a:solidFill>
              <a:schemeClr val="bg2"/>
            </a:solidFill>
          </a:ln>
        </p:spPr>
        <p:txBody>
          <a:bodyPr wrap="square" rtlCol="0">
            <a:spAutoFit/>
          </a:bodyPr>
          <a:lstStyle/>
          <a:p>
            <a:pPr algn="ctr"/>
            <a:r>
              <a:rPr lang="en-US" sz="2800" dirty="0">
                <a:solidFill>
                  <a:schemeClr val="bg2"/>
                </a:solidFill>
              </a:rPr>
              <a:t>In a word: Productivity</a:t>
            </a:r>
          </a:p>
        </p:txBody>
      </p:sp>
    </p:spTree>
    <p:extLst>
      <p:ext uri="{BB962C8B-B14F-4D97-AF65-F5344CB8AC3E}">
        <p14:creationId xmlns:p14="http://schemas.microsoft.com/office/powerpoint/2010/main" val="420119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E08C-24FD-8D49-88EB-486BE7E62B88}"/>
              </a:ext>
            </a:extLst>
          </p:cNvPr>
          <p:cNvSpPr>
            <a:spLocks noGrp="1"/>
          </p:cNvSpPr>
          <p:nvPr>
            <p:ph type="title"/>
          </p:nvPr>
        </p:nvSpPr>
        <p:spPr/>
        <p:txBody>
          <a:bodyPr/>
          <a:lstStyle/>
          <a:p>
            <a:r>
              <a:rPr lang="en-US" dirty="0" err="1"/>
              <a:t>Lightbend</a:t>
            </a:r>
            <a:r>
              <a:rPr lang="en-US" dirty="0"/>
              <a:t> Monitoring</a:t>
            </a:r>
            <a:br>
              <a:rPr lang="en-US" dirty="0"/>
            </a:br>
            <a:endParaRPr lang="en-US" dirty="0"/>
          </a:p>
        </p:txBody>
      </p:sp>
      <p:sp>
        <p:nvSpPr>
          <p:cNvPr id="3" name="Slide Number Placeholder 2">
            <a:extLst>
              <a:ext uri="{FF2B5EF4-FFF2-40B4-BE49-F238E27FC236}">
                <a16:creationId xmlns:a16="http://schemas.microsoft.com/office/drawing/2014/main" id="{9AEB8863-087C-874C-89D5-73A2498D87E6}"/>
              </a:ext>
            </a:extLst>
          </p:cNvPr>
          <p:cNvSpPr>
            <a:spLocks noGrp="1"/>
          </p:cNvSpPr>
          <p:nvPr>
            <p:ph type="sldNum" sz="quarter" idx="10"/>
          </p:nvPr>
        </p:nvSpPr>
        <p:spPr/>
        <p:txBody>
          <a:bodyPr/>
          <a:lstStyle/>
          <a:p>
            <a:fld id="{D0BE6F14-FF48-0F4F-A8AA-2E3F25371E4A}" type="slidenum">
              <a:rPr lang="en-US" smtClean="0"/>
              <a:pPr/>
              <a:t>23</a:t>
            </a:fld>
            <a:endParaRPr lang="en-US" dirty="0"/>
          </a:p>
        </p:txBody>
      </p:sp>
      <p:sp>
        <p:nvSpPr>
          <p:cNvPr id="4" name="Footer Placeholder 3">
            <a:extLst>
              <a:ext uri="{FF2B5EF4-FFF2-40B4-BE49-F238E27FC236}">
                <a16:creationId xmlns:a16="http://schemas.microsoft.com/office/drawing/2014/main" id="{082DE907-B081-344A-968F-809AC92A8A71}"/>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6A996307-8978-4641-B171-5DB4B882A252}"/>
              </a:ext>
            </a:extLst>
          </p:cNvPr>
          <p:cNvPicPr>
            <a:picLocks noChangeAspect="1"/>
          </p:cNvPicPr>
          <p:nvPr/>
        </p:nvPicPr>
        <p:blipFill rotWithShape="1">
          <a:blip r:embed="rId3"/>
          <a:srcRect t="13333"/>
          <a:stretch/>
        </p:blipFill>
        <p:spPr>
          <a:xfrm>
            <a:off x="2252133" y="1026746"/>
            <a:ext cx="9468427" cy="5158038"/>
          </a:xfrm>
          <a:prstGeom prst="rect">
            <a:avLst/>
          </a:prstGeom>
        </p:spPr>
      </p:pic>
    </p:spTree>
    <p:extLst>
      <p:ext uri="{BB962C8B-B14F-4D97-AF65-F5344CB8AC3E}">
        <p14:creationId xmlns:p14="http://schemas.microsoft.com/office/powerpoint/2010/main" val="4076120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677C-46C3-2E40-A6EA-121CCABADE64}"/>
              </a:ext>
            </a:extLst>
          </p:cNvPr>
          <p:cNvSpPr>
            <a:spLocks noGrp="1"/>
          </p:cNvSpPr>
          <p:nvPr>
            <p:ph type="title"/>
          </p:nvPr>
        </p:nvSpPr>
        <p:spPr/>
        <p:txBody>
          <a:bodyPr/>
          <a:lstStyle/>
          <a:p>
            <a:r>
              <a:rPr lang="en-US" sz="3200" dirty="0"/>
              <a:t>DEMO</a:t>
            </a:r>
          </a:p>
        </p:txBody>
      </p:sp>
      <p:sp>
        <p:nvSpPr>
          <p:cNvPr id="3" name="Slide Number Placeholder 2">
            <a:extLst>
              <a:ext uri="{FF2B5EF4-FFF2-40B4-BE49-F238E27FC236}">
                <a16:creationId xmlns:a16="http://schemas.microsoft.com/office/drawing/2014/main" id="{B9EE316F-0544-0A4C-8781-B01CD00CA888}"/>
              </a:ext>
            </a:extLst>
          </p:cNvPr>
          <p:cNvSpPr>
            <a:spLocks noGrp="1"/>
          </p:cNvSpPr>
          <p:nvPr>
            <p:ph type="sldNum" sz="quarter" idx="10"/>
          </p:nvPr>
        </p:nvSpPr>
        <p:spPr/>
        <p:txBody>
          <a:bodyPr/>
          <a:lstStyle/>
          <a:p>
            <a:fld id="{D0BE6F14-FF48-0F4F-A8AA-2E3F25371E4A}" type="slidenum">
              <a:rPr lang="en-US" smtClean="0"/>
              <a:pPr/>
              <a:t>24</a:t>
            </a:fld>
            <a:endParaRPr lang="en-US" dirty="0"/>
          </a:p>
        </p:txBody>
      </p:sp>
      <p:sp>
        <p:nvSpPr>
          <p:cNvPr id="4" name="Footer Placeholder 3">
            <a:extLst>
              <a:ext uri="{FF2B5EF4-FFF2-40B4-BE49-F238E27FC236}">
                <a16:creationId xmlns:a16="http://schemas.microsoft.com/office/drawing/2014/main" id="{696B074F-96DB-E041-9140-F4847F6A05DA}"/>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5" name="Picture 4">
            <a:extLst>
              <a:ext uri="{FF2B5EF4-FFF2-40B4-BE49-F238E27FC236}">
                <a16:creationId xmlns:a16="http://schemas.microsoft.com/office/drawing/2014/main" id="{CC4FCAF3-0B03-DF47-8A30-33315A0CF306}"/>
              </a:ext>
            </a:extLst>
          </p:cNvPr>
          <p:cNvPicPr>
            <a:picLocks noChangeAspect="1"/>
          </p:cNvPicPr>
          <p:nvPr/>
        </p:nvPicPr>
        <p:blipFill>
          <a:blip r:embed="rId3"/>
          <a:stretch>
            <a:fillRect/>
          </a:stretch>
        </p:blipFill>
        <p:spPr>
          <a:xfrm>
            <a:off x="7620000" y="0"/>
            <a:ext cx="4572000" cy="6858000"/>
          </a:xfrm>
          <a:prstGeom prst="rect">
            <a:avLst/>
          </a:prstGeom>
        </p:spPr>
      </p:pic>
    </p:spTree>
    <p:extLst>
      <p:ext uri="{BB962C8B-B14F-4D97-AF65-F5344CB8AC3E}">
        <p14:creationId xmlns:p14="http://schemas.microsoft.com/office/powerpoint/2010/main" val="337232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2FB9FC-7FC2-1C40-ADB5-83FFB09B8734}"/>
              </a:ext>
            </a:extLst>
          </p:cNvPr>
          <p:cNvSpPr>
            <a:spLocks noGrp="1"/>
          </p:cNvSpPr>
          <p:nvPr>
            <p:ph type="sldNum" sz="quarter" idx="10"/>
          </p:nvPr>
        </p:nvSpPr>
        <p:spPr/>
        <p:txBody>
          <a:bodyPr/>
          <a:lstStyle/>
          <a:p>
            <a:fld id="{D0BE6F14-FF48-0F4F-A8AA-2E3F25371E4A}" type="slidenum">
              <a:rPr lang="en-US" smtClean="0"/>
              <a:pPr/>
              <a:t>25</a:t>
            </a:fld>
            <a:endParaRPr lang="en-US" dirty="0"/>
          </a:p>
        </p:txBody>
      </p:sp>
      <p:sp>
        <p:nvSpPr>
          <p:cNvPr id="4" name="Footer Placeholder 3">
            <a:extLst>
              <a:ext uri="{FF2B5EF4-FFF2-40B4-BE49-F238E27FC236}">
                <a16:creationId xmlns:a16="http://schemas.microsoft.com/office/drawing/2014/main" id="{44F06EBE-55DF-B64D-AC4B-3FAB66AC9B04}"/>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C565D3CA-3CA7-284E-BF4F-D70393FFBDCF}"/>
              </a:ext>
            </a:extLst>
          </p:cNvPr>
          <p:cNvPicPr>
            <a:picLocks noChangeAspect="1"/>
          </p:cNvPicPr>
          <p:nvPr/>
        </p:nvPicPr>
        <p:blipFill>
          <a:blip r:embed="rId3"/>
          <a:stretch>
            <a:fillRect/>
          </a:stretch>
        </p:blipFill>
        <p:spPr>
          <a:xfrm>
            <a:off x="1600151" y="239813"/>
            <a:ext cx="10837333" cy="6185273"/>
          </a:xfrm>
          <a:prstGeom prst="rect">
            <a:avLst/>
          </a:prstGeom>
        </p:spPr>
      </p:pic>
      <p:pic>
        <p:nvPicPr>
          <p:cNvPr id="7" name="Content Placeholder 6">
            <a:extLst>
              <a:ext uri="{FF2B5EF4-FFF2-40B4-BE49-F238E27FC236}">
                <a16:creationId xmlns:a16="http://schemas.microsoft.com/office/drawing/2014/main" id="{2E77CACE-58C1-C94A-A42E-B381AF0EBB36}"/>
              </a:ext>
            </a:extLst>
          </p:cNvPr>
          <p:cNvPicPr>
            <a:picLocks noChangeAspect="1"/>
          </p:cNvPicPr>
          <p:nvPr/>
        </p:nvPicPr>
        <p:blipFill>
          <a:blip r:embed="rId4"/>
          <a:stretch>
            <a:fillRect/>
          </a:stretch>
        </p:blipFill>
        <p:spPr>
          <a:xfrm>
            <a:off x="287866" y="615794"/>
            <a:ext cx="939752" cy="1057219"/>
          </a:xfrm>
          <a:prstGeom prst="rect">
            <a:avLst/>
          </a:prstGeom>
          <a:solidFill>
            <a:schemeClr val="bg1"/>
          </a:solidFill>
        </p:spPr>
      </p:pic>
    </p:spTree>
    <p:extLst>
      <p:ext uri="{BB962C8B-B14F-4D97-AF65-F5344CB8AC3E}">
        <p14:creationId xmlns:p14="http://schemas.microsoft.com/office/powerpoint/2010/main" val="3247136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ADCC13-7D73-D042-BCA8-41AA703469F4}"/>
              </a:ext>
            </a:extLst>
          </p:cNvPr>
          <p:cNvSpPr>
            <a:spLocks noGrp="1"/>
          </p:cNvSpPr>
          <p:nvPr>
            <p:ph type="title"/>
          </p:nvPr>
        </p:nvSpPr>
        <p:spPr>
          <a:xfrm>
            <a:off x="304800" y="268224"/>
            <a:ext cx="5486400" cy="508000"/>
          </a:xfrm>
        </p:spPr>
        <p:txBody>
          <a:bodyPr/>
          <a:lstStyle/>
          <a:p>
            <a:r>
              <a:rPr lang="en-US" dirty="0">
                <a:latin typeface="+mn-lt"/>
              </a:rPr>
              <a:t>Simple example</a:t>
            </a:r>
          </a:p>
        </p:txBody>
      </p:sp>
      <p:sp>
        <p:nvSpPr>
          <p:cNvPr id="3" name="Slide Number Placeholder 2">
            <a:extLst>
              <a:ext uri="{FF2B5EF4-FFF2-40B4-BE49-F238E27FC236}">
                <a16:creationId xmlns:a16="http://schemas.microsoft.com/office/drawing/2014/main" id="{A6529C3D-E500-E440-9918-20C5AB4A6DB5}"/>
              </a:ext>
            </a:extLst>
          </p:cNvPr>
          <p:cNvSpPr>
            <a:spLocks noGrp="1"/>
          </p:cNvSpPr>
          <p:nvPr>
            <p:ph type="sldNum" sz="quarter" idx="10"/>
          </p:nvPr>
        </p:nvSpPr>
        <p:spPr/>
        <p:txBody>
          <a:bodyPr/>
          <a:lstStyle/>
          <a:p>
            <a:fld id="{D0BE6F14-FF48-0F4F-A8AA-2E3F25371E4A}" type="slidenum">
              <a:rPr lang="en-US" smtClean="0"/>
              <a:pPr/>
              <a:t>26</a:t>
            </a:fld>
            <a:endParaRPr lang="en-US" dirty="0"/>
          </a:p>
        </p:txBody>
      </p:sp>
      <p:sp>
        <p:nvSpPr>
          <p:cNvPr id="4" name="Footer Placeholder 3">
            <a:extLst>
              <a:ext uri="{FF2B5EF4-FFF2-40B4-BE49-F238E27FC236}">
                <a16:creationId xmlns:a16="http://schemas.microsoft.com/office/drawing/2014/main" id="{21005150-D901-1A42-8FA1-EE255BD54E77}"/>
              </a:ext>
            </a:extLst>
          </p:cNvPr>
          <p:cNvSpPr>
            <a:spLocks noGrp="1"/>
          </p:cNvSpPr>
          <p:nvPr>
            <p:ph type="ftr" sz="quarter" idx="11"/>
          </p:nvPr>
        </p:nvSpPr>
        <p:spPr/>
        <p:txBody>
          <a:bodyPr/>
          <a:lstStyle/>
          <a:p>
            <a:r>
              <a:rPr lang="de-DE"/>
              <a:t>GTM Partnership, DBG Developer Engagement / © 2018 IBM Corporation</a:t>
            </a:r>
            <a:endParaRPr lang="en-US" dirty="0"/>
          </a:p>
        </p:txBody>
      </p:sp>
      <p:grpSp>
        <p:nvGrpSpPr>
          <p:cNvPr id="24" name="Group 23">
            <a:extLst>
              <a:ext uri="{FF2B5EF4-FFF2-40B4-BE49-F238E27FC236}">
                <a16:creationId xmlns:a16="http://schemas.microsoft.com/office/drawing/2014/main" id="{FCA55FDC-17F8-7440-9F52-61646222DB83}"/>
              </a:ext>
            </a:extLst>
          </p:cNvPr>
          <p:cNvGrpSpPr/>
          <p:nvPr/>
        </p:nvGrpSpPr>
        <p:grpSpPr>
          <a:xfrm>
            <a:off x="529776" y="880308"/>
            <a:ext cx="4760686" cy="3033486"/>
            <a:chOff x="732973" y="693567"/>
            <a:chExt cx="4760686" cy="3033486"/>
          </a:xfrm>
        </p:grpSpPr>
        <p:sp>
          <p:nvSpPr>
            <p:cNvPr id="10" name="Oval 9">
              <a:extLst>
                <a:ext uri="{FF2B5EF4-FFF2-40B4-BE49-F238E27FC236}">
                  <a16:creationId xmlns:a16="http://schemas.microsoft.com/office/drawing/2014/main" id="{5037659D-AA79-C845-A09D-C12BDD96ED4E}"/>
                </a:ext>
              </a:extLst>
            </p:cNvPr>
            <p:cNvSpPr/>
            <p:nvPr/>
          </p:nvSpPr>
          <p:spPr>
            <a:xfrm>
              <a:off x="732973" y="693567"/>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(a)</a:t>
              </a:r>
            </a:p>
          </p:txBody>
        </p:sp>
        <p:grpSp>
          <p:nvGrpSpPr>
            <p:cNvPr id="13" name="Group 12">
              <a:extLst>
                <a:ext uri="{FF2B5EF4-FFF2-40B4-BE49-F238E27FC236}">
                  <a16:creationId xmlns:a16="http://schemas.microsoft.com/office/drawing/2014/main" id="{9616FF60-E080-7148-96E7-7BF9EBD720DE}"/>
                </a:ext>
              </a:extLst>
            </p:cNvPr>
            <p:cNvGrpSpPr/>
            <p:nvPr/>
          </p:nvGrpSpPr>
          <p:grpSpPr>
            <a:xfrm>
              <a:off x="1299031" y="1797177"/>
              <a:ext cx="1930400" cy="1474759"/>
              <a:chOff x="1219200" y="1675890"/>
              <a:chExt cx="1930400" cy="1474759"/>
            </a:xfrm>
          </p:grpSpPr>
          <p:sp>
            <p:nvSpPr>
              <p:cNvPr id="9" name="Rounded Rectangle 8">
                <a:extLst>
                  <a:ext uri="{FF2B5EF4-FFF2-40B4-BE49-F238E27FC236}">
                    <a16:creationId xmlns:a16="http://schemas.microsoft.com/office/drawing/2014/main" id="{7E7CEF6B-D1F4-2647-AE27-59AECEF2D35C}"/>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(a)</a:t>
                </a:r>
              </a:p>
            </p:txBody>
          </p:sp>
          <p:sp>
            <p:nvSpPr>
              <p:cNvPr id="11" name="Rectangle 10">
                <a:extLst>
                  <a:ext uri="{FF2B5EF4-FFF2-40B4-BE49-F238E27FC236}">
                    <a16:creationId xmlns:a16="http://schemas.microsoft.com/office/drawing/2014/main" id="{94089726-6C05-1D47-A853-72B8710D27E0}"/>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2(a)</a:t>
                </a:r>
              </a:p>
            </p:txBody>
          </p:sp>
          <p:sp>
            <p:nvSpPr>
              <p:cNvPr id="12" name="Rectangle 11">
                <a:extLst>
                  <a:ext uri="{FF2B5EF4-FFF2-40B4-BE49-F238E27FC236}">
                    <a16:creationId xmlns:a16="http://schemas.microsoft.com/office/drawing/2014/main" id="{DCFE1655-CEDF-4047-998B-0C058A554341}"/>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(a)</a:t>
                </a:r>
              </a:p>
            </p:txBody>
          </p:sp>
        </p:grpSp>
      </p:grpSp>
      <p:grpSp>
        <p:nvGrpSpPr>
          <p:cNvPr id="25" name="Group 24">
            <a:extLst>
              <a:ext uri="{FF2B5EF4-FFF2-40B4-BE49-F238E27FC236}">
                <a16:creationId xmlns:a16="http://schemas.microsoft.com/office/drawing/2014/main" id="{18E0A46D-8813-894F-9D85-E1B50DD6261F}"/>
              </a:ext>
            </a:extLst>
          </p:cNvPr>
          <p:cNvGrpSpPr/>
          <p:nvPr/>
        </p:nvGrpSpPr>
        <p:grpSpPr>
          <a:xfrm>
            <a:off x="3599543" y="3718589"/>
            <a:ext cx="4760686" cy="3033486"/>
            <a:chOff x="4078514" y="3605765"/>
            <a:chExt cx="4760686" cy="3033486"/>
          </a:xfrm>
        </p:grpSpPr>
        <p:sp>
          <p:nvSpPr>
            <p:cNvPr id="14" name="Oval 13">
              <a:extLst>
                <a:ext uri="{FF2B5EF4-FFF2-40B4-BE49-F238E27FC236}">
                  <a16:creationId xmlns:a16="http://schemas.microsoft.com/office/drawing/2014/main" id="{7B6E6375-EEE1-B142-BD4C-ED273BE4AFC1}"/>
                </a:ext>
              </a:extLst>
            </p:cNvPr>
            <p:cNvSpPr/>
            <p:nvPr/>
          </p:nvSpPr>
          <p:spPr>
            <a:xfrm>
              <a:off x="4078514" y="3605765"/>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(c)</a:t>
              </a:r>
            </a:p>
          </p:txBody>
        </p:sp>
        <p:grpSp>
          <p:nvGrpSpPr>
            <p:cNvPr id="15" name="Group 14">
              <a:extLst>
                <a:ext uri="{FF2B5EF4-FFF2-40B4-BE49-F238E27FC236}">
                  <a16:creationId xmlns:a16="http://schemas.microsoft.com/office/drawing/2014/main" id="{830464FD-F08A-634D-A8EA-D00CC6B16D94}"/>
                </a:ext>
              </a:extLst>
            </p:cNvPr>
            <p:cNvGrpSpPr/>
            <p:nvPr/>
          </p:nvGrpSpPr>
          <p:grpSpPr>
            <a:xfrm>
              <a:off x="4644572" y="4709375"/>
              <a:ext cx="1930400" cy="1474759"/>
              <a:chOff x="1219200" y="1675890"/>
              <a:chExt cx="1930400" cy="1474759"/>
            </a:xfrm>
          </p:grpSpPr>
          <p:sp>
            <p:nvSpPr>
              <p:cNvPr id="16" name="Rounded Rectangle 15">
                <a:extLst>
                  <a:ext uri="{FF2B5EF4-FFF2-40B4-BE49-F238E27FC236}">
                    <a16:creationId xmlns:a16="http://schemas.microsoft.com/office/drawing/2014/main" id="{7486E8BE-8044-684B-A60B-AAFC0A0736CC}"/>
                  </a:ext>
                </a:extLst>
              </p:cNvPr>
              <p:cNvSpPr/>
              <p:nvPr/>
            </p:nvSpPr>
            <p:spPr>
              <a:xfrm>
                <a:off x="1219200" y="1675890"/>
                <a:ext cx="1930400" cy="1474759"/>
              </a:xfrm>
              <a:prstGeom prst="roundRect">
                <a:avLst/>
              </a:prstGeom>
              <a:solidFill>
                <a:schemeClr val="accent1">
                  <a:lumMod val="75000"/>
                </a:schemeClr>
              </a:solidFill>
            </p:spPr>
            <p:txBody>
              <a:bodyPr wrap="square" lIns="0" tIns="0" rIns="0" bIns="0" rtlCol="0" anchor="t">
                <a:noAutofit/>
              </a:bodyPr>
              <a:lstStyle/>
              <a:p>
                <a:pPr algn="ctr"/>
                <a:r>
                  <a:rPr lang="en-US" dirty="0">
                    <a:solidFill>
                      <a:schemeClr val="bg2"/>
                    </a:solidFill>
                    <a:cs typeface="Arial"/>
                  </a:rPr>
                  <a:t>Order Service</a:t>
                </a:r>
              </a:p>
            </p:txBody>
          </p:sp>
          <p:sp>
            <p:nvSpPr>
              <p:cNvPr id="17" name="Rectangle 16">
                <a:extLst>
                  <a:ext uri="{FF2B5EF4-FFF2-40B4-BE49-F238E27FC236}">
                    <a16:creationId xmlns:a16="http://schemas.microsoft.com/office/drawing/2014/main" id="{6EEF4BE9-4FFD-F743-9A2F-4FD74B218EBE}"/>
                  </a:ext>
                </a:extLst>
              </p:cNvPr>
              <p:cNvSpPr/>
              <p:nvPr/>
            </p:nvSpPr>
            <p:spPr>
              <a:xfrm>
                <a:off x="2126347" y="2637752"/>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Entity4</a:t>
                </a:r>
              </a:p>
            </p:txBody>
          </p:sp>
          <p:sp>
            <p:nvSpPr>
              <p:cNvPr id="18" name="Rectangle 17">
                <a:extLst>
                  <a:ext uri="{FF2B5EF4-FFF2-40B4-BE49-F238E27FC236}">
                    <a16:creationId xmlns:a16="http://schemas.microsoft.com/office/drawing/2014/main" id="{68AC7B95-FD3C-E74F-A922-B71B5E8ACB97}"/>
                  </a:ext>
                </a:extLst>
              </p:cNvPr>
              <p:cNvSpPr/>
              <p:nvPr/>
            </p:nvSpPr>
            <p:spPr>
              <a:xfrm>
                <a:off x="1313545" y="2252833"/>
                <a:ext cx="870855" cy="320874"/>
              </a:xfrm>
              <a:prstGeom prst="rect">
                <a:avLst/>
              </a:prstGeom>
              <a:solidFill>
                <a:schemeClr val="accent1">
                  <a:lumMod val="60000"/>
                  <a:lumOff val="40000"/>
                </a:schemeClr>
              </a:solidFill>
            </p:spPr>
            <p:txBody>
              <a:bodyPr wrap="square" lIns="0" tIns="0" rIns="0" bIns="0" rtlCol="0" anchor="ctr">
                <a:noAutofit/>
              </a:bodyPr>
              <a:lstStyle/>
              <a:p>
                <a:pPr algn="ctr"/>
                <a:r>
                  <a:rPr lang="en-US" sz="1200" dirty="0">
                    <a:cs typeface="Arial"/>
                  </a:rPr>
                  <a:t>Entity 3</a:t>
                </a:r>
              </a:p>
            </p:txBody>
          </p:sp>
        </p:grpSp>
      </p:grpSp>
      <p:grpSp>
        <p:nvGrpSpPr>
          <p:cNvPr id="26" name="Group 25">
            <a:extLst>
              <a:ext uri="{FF2B5EF4-FFF2-40B4-BE49-F238E27FC236}">
                <a16:creationId xmlns:a16="http://schemas.microsoft.com/office/drawing/2014/main" id="{BBDC8505-F55C-9A40-A4B7-1D4DF5AAFFEE}"/>
              </a:ext>
            </a:extLst>
          </p:cNvPr>
          <p:cNvGrpSpPr/>
          <p:nvPr/>
        </p:nvGrpSpPr>
        <p:grpSpPr>
          <a:xfrm>
            <a:off x="7126514" y="885759"/>
            <a:ext cx="4760686" cy="3033486"/>
            <a:chOff x="6422574" y="822346"/>
            <a:chExt cx="4760686" cy="3033486"/>
          </a:xfrm>
        </p:grpSpPr>
        <p:sp>
          <p:nvSpPr>
            <p:cNvPr id="19" name="Oval 18">
              <a:extLst>
                <a:ext uri="{FF2B5EF4-FFF2-40B4-BE49-F238E27FC236}">
                  <a16:creationId xmlns:a16="http://schemas.microsoft.com/office/drawing/2014/main" id="{D1507D67-C268-6043-B966-3FF6FC25EE2F}"/>
                </a:ext>
              </a:extLst>
            </p:cNvPr>
            <p:cNvSpPr/>
            <p:nvPr/>
          </p:nvSpPr>
          <p:spPr>
            <a:xfrm>
              <a:off x="6422574" y="822346"/>
              <a:ext cx="4760686" cy="3033486"/>
            </a:xfrm>
            <a:prstGeom prst="ellipse">
              <a:avLst/>
            </a:prstGeom>
            <a:solidFill>
              <a:schemeClr val="bg1">
                <a:lumMod val="75000"/>
                <a:lumOff val="25000"/>
              </a:schemeClr>
            </a:solidFill>
          </p:spPr>
          <p:txBody>
            <a:bodyPr wrap="square" lIns="0" tIns="0" rIns="0" bIns="0" rtlCol="0" anchor="t">
              <a:noAutofit/>
            </a:bodyPr>
            <a:lstStyle/>
            <a:p>
              <a:pPr algn="ctr"/>
              <a:r>
                <a:rPr lang="en-US" dirty="0">
                  <a:solidFill>
                    <a:srgbClr val="FFFFFF"/>
                  </a:solidFill>
                  <a:cs typeface="Arial"/>
                </a:rPr>
                <a:t>Container  (b)</a:t>
              </a:r>
            </a:p>
          </p:txBody>
        </p:sp>
        <p:grpSp>
          <p:nvGrpSpPr>
            <p:cNvPr id="20" name="Group 19">
              <a:extLst>
                <a:ext uri="{FF2B5EF4-FFF2-40B4-BE49-F238E27FC236}">
                  <a16:creationId xmlns:a16="http://schemas.microsoft.com/office/drawing/2014/main" id="{B2B8B4F8-650A-BB49-8585-4E34649EB90F}"/>
                </a:ext>
              </a:extLst>
            </p:cNvPr>
            <p:cNvGrpSpPr/>
            <p:nvPr/>
          </p:nvGrpSpPr>
          <p:grpSpPr>
            <a:xfrm>
              <a:off x="6988632" y="1925956"/>
              <a:ext cx="1930400" cy="1474759"/>
              <a:chOff x="1219200" y="1675890"/>
              <a:chExt cx="1930400" cy="1474759"/>
            </a:xfrm>
          </p:grpSpPr>
          <p:sp>
            <p:nvSpPr>
              <p:cNvPr id="21" name="Rounded Rectangle 20">
                <a:extLst>
                  <a:ext uri="{FF2B5EF4-FFF2-40B4-BE49-F238E27FC236}">
                    <a16:creationId xmlns:a16="http://schemas.microsoft.com/office/drawing/2014/main" id="{198FCFD3-916E-9543-B670-FC550824FAB0}"/>
                  </a:ext>
                </a:extLst>
              </p:cNvPr>
              <p:cNvSpPr/>
              <p:nvPr/>
            </p:nvSpPr>
            <p:spPr>
              <a:xfrm>
                <a:off x="1219200" y="1675890"/>
                <a:ext cx="1930400" cy="1474759"/>
              </a:xfrm>
              <a:prstGeom prst="roundRect">
                <a:avLst/>
              </a:prstGeom>
              <a:solidFill>
                <a:schemeClr val="accent4">
                  <a:lumMod val="75000"/>
                </a:schemeClr>
              </a:solidFill>
            </p:spPr>
            <p:txBody>
              <a:bodyPr wrap="square" lIns="0" tIns="0" rIns="0" bIns="0" rtlCol="0" anchor="t">
                <a:noAutofit/>
              </a:bodyPr>
              <a:lstStyle/>
              <a:p>
                <a:pPr algn="ctr"/>
                <a:r>
                  <a:rPr lang="en-US" dirty="0">
                    <a:solidFill>
                      <a:schemeClr val="bg2"/>
                    </a:solidFill>
                    <a:cs typeface="Arial"/>
                  </a:rPr>
                  <a:t>Cart Service (b)</a:t>
                </a:r>
              </a:p>
            </p:txBody>
          </p:sp>
          <p:sp>
            <p:nvSpPr>
              <p:cNvPr id="22" name="Rectangle 21">
                <a:extLst>
                  <a:ext uri="{FF2B5EF4-FFF2-40B4-BE49-F238E27FC236}">
                    <a16:creationId xmlns:a16="http://schemas.microsoft.com/office/drawing/2014/main" id="{6B7767AE-5891-8F42-A4C1-72955D7A979B}"/>
                  </a:ext>
                </a:extLst>
              </p:cNvPr>
              <p:cNvSpPr/>
              <p:nvPr/>
            </p:nvSpPr>
            <p:spPr>
              <a:xfrm>
                <a:off x="2126347" y="2637752"/>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2(b)</a:t>
                </a:r>
              </a:p>
            </p:txBody>
          </p:sp>
          <p:sp>
            <p:nvSpPr>
              <p:cNvPr id="23" name="Rectangle 22">
                <a:extLst>
                  <a:ext uri="{FF2B5EF4-FFF2-40B4-BE49-F238E27FC236}">
                    <a16:creationId xmlns:a16="http://schemas.microsoft.com/office/drawing/2014/main" id="{53BD47D2-72AB-704B-BB1F-48D11C2B609E}"/>
                  </a:ext>
                </a:extLst>
              </p:cNvPr>
              <p:cNvSpPr/>
              <p:nvPr/>
            </p:nvSpPr>
            <p:spPr>
              <a:xfrm>
                <a:off x="1313545" y="2252833"/>
                <a:ext cx="870855" cy="320874"/>
              </a:xfrm>
              <a:prstGeom prst="rect">
                <a:avLst/>
              </a:prstGeom>
              <a:solidFill>
                <a:schemeClr val="accent4">
                  <a:lumMod val="60000"/>
                  <a:lumOff val="40000"/>
                </a:schemeClr>
              </a:solidFill>
            </p:spPr>
            <p:txBody>
              <a:bodyPr wrap="square" lIns="0" tIns="0" rIns="0" bIns="0" rtlCol="0" anchor="ctr">
                <a:noAutofit/>
              </a:bodyPr>
              <a:lstStyle/>
              <a:p>
                <a:pPr algn="ctr"/>
                <a:r>
                  <a:rPr lang="en-US" sz="1200" dirty="0">
                    <a:cs typeface="Arial"/>
                  </a:rPr>
                  <a:t>Entity 1 (b)</a:t>
                </a:r>
              </a:p>
            </p:txBody>
          </p:sp>
        </p:grpSp>
      </p:grpSp>
      <p:cxnSp>
        <p:nvCxnSpPr>
          <p:cNvPr id="28" name="Straight Arrow Connector 27">
            <a:extLst>
              <a:ext uri="{FF2B5EF4-FFF2-40B4-BE49-F238E27FC236}">
                <a16:creationId xmlns:a16="http://schemas.microsoft.com/office/drawing/2014/main" id="{B7B22DA6-114B-B642-9A3E-D3AD8E9B0E2F}"/>
              </a:ext>
            </a:extLst>
          </p:cNvPr>
          <p:cNvCxnSpPr>
            <a:cxnSpLocks/>
          </p:cNvCxnSpPr>
          <p:nvPr/>
        </p:nvCxnSpPr>
        <p:spPr>
          <a:xfrm>
            <a:off x="3026234" y="2329413"/>
            <a:ext cx="4666338" cy="5451"/>
          </a:xfrm>
          <a:prstGeom prst="straightConnector1">
            <a:avLst/>
          </a:prstGeom>
          <a:ln w="5080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C276881-EB4E-1E48-82A6-49992F85B11B}"/>
              </a:ext>
            </a:extLst>
          </p:cNvPr>
          <p:cNvSpPr txBox="1"/>
          <p:nvPr/>
        </p:nvSpPr>
        <p:spPr>
          <a:xfrm>
            <a:off x="3587551" y="1961765"/>
            <a:ext cx="3645550" cy="369332"/>
          </a:xfrm>
          <a:prstGeom prst="rect">
            <a:avLst/>
          </a:prstGeom>
          <a:noFill/>
        </p:spPr>
        <p:txBody>
          <a:bodyPr wrap="none" rtlCol="0">
            <a:spAutoFit/>
          </a:bodyPr>
          <a:lstStyle/>
          <a:p>
            <a:r>
              <a:rPr lang="en-US" b="1" dirty="0">
                <a:solidFill>
                  <a:srgbClr val="FFFF00"/>
                </a:solidFill>
              </a:rPr>
              <a:t>Intra</a:t>
            </a:r>
            <a:r>
              <a:rPr lang="en-US" dirty="0">
                <a:solidFill>
                  <a:srgbClr val="FFFF00"/>
                </a:solidFill>
              </a:rPr>
              <a:t>-service messaging via Akka</a:t>
            </a:r>
          </a:p>
        </p:txBody>
      </p:sp>
      <p:cxnSp>
        <p:nvCxnSpPr>
          <p:cNvPr id="32" name="Straight Arrow Connector 31">
            <a:extLst>
              <a:ext uri="{FF2B5EF4-FFF2-40B4-BE49-F238E27FC236}">
                <a16:creationId xmlns:a16="http://schemas.microsoft.com/office/drawing/2014/main" id="{0A7C96D0-CFB2-4F40-8029-B3F342734F77}"/>
              </a:ext>
            </a:extLst>
          </p:cNvPr>
          <p:cNvCxnSpPr>
            <a:cxnSpLocks/>
            <a:stCxn id="9" idx="2"/>
            <a:endCxn id="16" idx="1"/>
          </p:cNvCxnSpPr>
          <p:nvPr/>
        </p:nvCxnSpPr>
        <p:spPr>
          <a:xfrm>
            <a:off x="2061034" y="3458677"/>
            <a:ext cx="2104567" cy="2100902"/>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0E61D16-B3DD-3F46-8898-C22823A0E625}"/>
              </a:ext>
            </a:extLst>
          </p:cNvPr>
          <p:cNvCxnSpPr>
            <a:cxnSpLocks/>
            <a:stCxn id="21" idx="2"/>
            <a:endCxn id="16" idx="3"/>
          </p:cNvCxnSpPr>
          <p:nvPr/>
        </p:nvCxnSpPr>
        <p:spPr>
          <a:xfrm flipH="1">
            <a:off x="6096001" y="3464128"/>
            <a:ext cx="2561771" cy="2095451"/>
          </a:xfrm>
          <a:prstGeom prst="straightConnector1">
            <a:avLst/>
          </a:prstGeom>
          <a:ln w="50800">
            <a:solidFill>
              <a:schemeClr val="accent1">
                <a:lumMod val="20000"/>
                <a:lumOff val="8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24A52CF-881D-8C45-AD37-CDAFD49E5D62}"/>
              </a:ext>
            </a:extLst>
          </p:cNvPr>
          <p:cNvSpPr txBox="1"/>
          <p:nvPr/>
        </p:nvSpPr>
        <p:spPr>
          <a:xfrm>
            <a:off x="486518" y="4341087"/>
            <a:ext cx="2674130" cy="646331"/>
          </a:xfrm>
          <a:prstGeom prst="rect">
            <a:avLst/>
          </a:prstGeom>
          <a:noFill/>
        </p:spPr>
        <p:txBody>
          <a:bodyPr wrap="none" rtlCol="0">
            <a:spAutoFit/>
          </a:bodyPr>
          <a:lstStyle/>
          <a:p>
            <a:r>
              <a:rPr lang="en-US" b="1" dirty="0">
                <a:solidFill>
                  <a:schemeClr val="bg1">
                    <a:lumMod val="10000"/>
                    <a:lumOff val="90000"/>
                  </a:schemeClr>
                </a:solidFill>
              </a:rPr>
              <a:t>Interservice</a:t>
            </a:r>
            <a:r>
              <a:rPr lang="en-US" dirty="0">
                <a:solidFill>
                  <a:schemeClr val="bg1">
                    <a:lumMod val="10000"/>
                    <a:lumOff val="90000"/>
                  </a:schemeClr>
                </a:solidFill>
              </a:rPr>
              <a:t> messaging</a:t>
            </a:r>
          </a:p>
          <a:p>
            <a:r>
              <a:rPr lang="en-US" dirty="0">
                <a:solidFill>
                  <a:schemeClr val="bg1">
                    <a:lumMod val="10000"/>
                    <a:lumOff val="90000"/>
                  </a:schemeClr>
                </a:solidFill>
              </a:rPr>
              <a:t>of Domain Events</a:t>
            </a:r>
          </a:p>
        </p:txBody>
      </p:sp>
      <p:sp>
        <p:nvSpPr>
          <p:cNvPr id="39" name="TextBox 38">
            <a:extLst>
              <a:ext uri="{FF2B5EF4-FFF2-40B4-BE49-F238E27FC236}">
                <a16:creationId xmlns:a16="http://schemas.microsoft.com/office/drawing/2014/main" id="{65EB8051-EAFF-4944-9B1F-C3765FD4DAC0}"/>
              </a:ext>
            </a:extLst>
          </p:cNvPr>
          <p:cNvSpPr txBox="1"/>
          <p:nvPr/>
        </p:nvSpPr>
        <p:spPr>
          <a:xfrm>
            <a:off x="2863779" y="4015208"/>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0" name="TextBox 39">
            <a:extLst>
              <a:ext uri="{FF2B5EF4-FFF2-40B4-BE49-F238E27FC236}">
                <a16:creationId xmlns:a16="http://schemas.microsoft.com/office/drawing/2014/main" id="{BCF52AF0-27A5-714C-8E22-9D386CBBC63A}"/>
              </a:ext>
            </a:extLst>
          </p:cNvPr>
          <p:cNvSpPr txBox="1"/>
          <p:nvPr/>
        </p:nvSpPr>
        <p:spPr>
          <a:xfrm>
            <a:off x="7362372" y="4417877"/>
            <a:ext cx="774571" cy="369332"/>
          </a:xfrm>
          <a:prstGeom prst="rect">
            <a:avLst/>
          </a:prstGeom>
          <a:noFill/>
        </p:spPr>
        <p:txBody>
          <a:bodyPr wrap="none" rtlCol="0">
            <a:spAutoFit/>
          </a:bodyPr>
          <a:lstStyle/>
          <a:p>
            <a:r>
              <a:rPr lang="en-US" dirty="0">
                <a:solidFill>
                  <a:schemeClr val="bg1">
                    <a:lumMod val="10000"/>
                    <a:lumOff val="90000"/>
                  </a:schemeClr>
                </a:solidFill>
              </a:rPr>
              <a:t>Kafka</a:t>
            </a:r>
          </a:p>
        </p:txBody>
      </p:sp>
      <p:sp>
        <p:nvSpPr>
          <p:cNvPr id="43" name="Rounded Rectangle 42">
            <a:extLst>
              <a:ext uri="{FF2B5EF4-FFF2-40B4-BE49-F238E27FC236}">
                <a16:creationId xmlns:a16="http://schemas.microsoft.com/office/drawing/2014/main" id="{561CA4DD-F995-3D44-9D39-948306740281}"/>
              </a:ext>
            </a:extLst>
          </p:cNvPr>
          <p:cNvSpPr/>
          <p:nvPr/>
        </p:nvSpPr>
        <p:spPr>
          <a:xfrm>
            <a:off x="1190179" y="2469446"/>
            <a:ext cx="8280395" cy="850882"/>
          </a:xfrm>
          <a:prstGeom prst="roundRect">
            <a:avLst/>
          </a:prstGeom>
          <a:ln w="15875">
            <a:solidFill>
              <a:srgbClr val="FFFF00"/>
            </a:solidFill>
            <a:prstDash val="dash"/>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4" name="TextBox 43">
            <a:extLst>
              <a:ext uri="{FF2B5EF4-FFF2-40B4-BE49-F238E27FC236}">
                <a16:creationId xmlns:a16="http://schemas.microsoft.com/office/drawing/2014/main" id="{044F0A01-7458-8348-AF27-049F25BA3454}"/>
              </a:ext>
            </a:extLst>
          </p:cNvPr>
          <p:cNvSpPr txBox="1"/>
          <p:nvPr/>
        </p:nvSpPr>
        <p:spPr>
          <a:xfrm>
            <a:off x="3729105" y="3027969"/>
            <a:ext cx="4052713" cy="307777"/>
          </a:xfrm>
          <a:prstGeom prst="rect">
            <a:avLst/>
          </a:prstGeom>
          <a:noFill/>
        </p:spPr>
        <p:txBody>
          <a:bodyPr wrap="none" rtlCol="0">
            <a:spAutoFit/>
          </a:bodyPr>
          <a:lstStyle/>
          <a:p>
            <a:r>
              <a:rPr lang="en-US" sz="1400" dirty="0">
                <a:solidFill>
                  <a:srgbClr val="FFFF00"/>
                </a:solidFill>
              </a:rPr>
              <a:t>Akka Cluster / Akka Sharding / Akka Persistence</a:t>
            </a:r>
          </a:p>
        </p:txBody>
      </p:sp>
    </p:spTree>
    <p:extLst>
      <p:ext uri="{BB962C8B-B14F-4D97-AF65-F5344CB8AC3E}">
        <p14:creationId xmlns:p14="http://schemas.microsoft.com/office/powerpoint/2010/main" val="3791503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27</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structure of a microservice – 3 elements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1E508BE3-9B59-814E-9E54-C5FF2A951293}"/>
              </a:ext>
            </a:extLst>
          </p:cNvPr>
          <p:cNvSpPr/>
          <p:nvPr/>
        </p:nvSpPr>
        <p:spPr>
          <a:xfrm>
            <a:off x="472440" y="25304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ounded Rectangle 11">
            <a:extLst>
              <a:ext uri="{FF2B5EF4-FFF2-40B4-BE49-F238E27FC236}">
                <a16:creationId xmlns:a16="http://schemas.microsoft.com/office/drawing/2014/main" id="{330811D6-D179-724D-81BF-20DAB4BA94CC}"/>
              </a:ext>
            </a:extLst>
          </p:cNvPr>
          <p:cNvSpPr/>
          <p:nvPr/>
        </p:nvSpPr>
        <p:spPr>
          <a:xfrm>
            <a:off x="624840" y="26828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ounded Rectangle 12">
            <a:extLst>
              <a:ext uri="{FF2B5EF4-FFF2-40B4-BE49-F238E27FC236}">
                <a16:creationId xmlns:a16="http://schemas.microsoft.com/office/drawing/2014/main" id="{E343C05D-5225-B843-8446-128A519E3EC6}"/>
              </a:ext>
            </a:extLst>
          </p:cNvPr>
          <p:cNvSpPr/>
          <p:nvPr/>
        </p:nvSpPr>
        <p:spPr>
          <a:xfrm>
            <a:off x="777240" y="2835275"/>
            <a:ext cx="2362200" cy="853440"/>
          </a:xfrm>
          <a:prstGeom prst="roundRect">
            <a:avLst/>
          </a:prstGeom>
          <a:solidFill>
            <a:srgbClr val="FFFF0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CLIENT</a:t>
            </a:r>
          </a:p>
        </p:txBody>
      </p:sp>
      <p:sp>
        <p:nvSpPr>
          <p:cNvPr id="14" name="Rounded Rectangle 13">
            <a:extLst>
              <a:ext uri="{FF2B5EF4-FFF2-40B4-BE49-F238E27FC236}">
                <a16:creationId xmlns:a16="http://schemas.microsoft.com/office/drawing/2014/main" id="{38604358-184E-0846-8F0C-C057EA88CCBF}"/>
              </a:ext>
            </a:extLst>
          </p:cNvPr>
          <p:cNvSpPr/>
          <p:nvPr/>
        </p:nvSpPr>
        <p:spPr>
          <a:xfrm>
            <a:off x="5471160" y="2781190"/>
            <a:ext cx="2362200" cy="853440"/>
          </a:xfrm>
          <a:prstGeom prst="roundRect">
            <a:avLst/>
          </a:prstGeom>
          <a:solidFill>
            <a:srgbClr val="92D050"/>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API</a:t>
            </a:r>
          </a:p>
        </p:txBody>
      </p:sp>
      <p:sp>
        <p:nvSpPr>
          <p:cNvPr id="15" name="Rounded Rectangle 14">
            <a:extLst>
              <a:ext uri="{FF2B5EF4-FFF2-40B4-BE49-F238E27FC236}">
                <a16:creationId xmlns:a16="http://schemas.microsoft.com/office/drawing/2014/main" id="{526BE774-E8AB-F145-9307-FC0008AA8684}"/>
              </a:ext>
            </a:extLst>
          </p:cNvPr>
          <p:cNvSpPr/>
          <p:nvPr/>
        </p:nvSpPr>
        <p:spPr>
          <a:xfrm>
            <a:off x="9357360" y="2781190"/>
            <a:ext cx="2529840" cy="853440"/>
          </a:xfrm>
          <a:prstGeom prst="roundRect">
            <a:avLst/>
          </a:prstGeom>
          <a:solidFill>
            <a:schemeClr val="accent1">
              <a:lumMod val="60000"/>
              <a:lumOff val="40000"/>
            </a:schemeClr>
          </a:solidFill>
          <a:ln>
            <a:solidFill>
              <a:schemeClr val="accent1"/>
            </a:solidFill>
          </a:ln>
        </p:spPr>
        <p:txBody>
          <a:bodyPr wrap="square" lIns="0" tIns="0" rIns="0" bIns="0" rtlCol="0" anchor="ctr">
            <a:noAutofit/>
          </a:bodyPr>
          <a:lstStyle/>
          <a:p>
            <a:pPr algn="ctr"/>
            <a:r>
              <a:rPr lang="en-US" sz="1200" dirty="0">
                <a:solidFill>
                  <a:schemeClr val="tx1">
                    <a:lumMod val="95000"/>
                    <a:lumOff val="5000"/>
                  </a:schemeClr>
                </a:solidFill>
                <a:latin typeface="Arial"/>
                <a:cs typeface="Arial"/>
              </a:rPr>
              <a:t>SERVICE IMPL</a:t>
            </a:r>
          </a:p>
        </p:txBody>
      </p:sp>
      <p:cxnSp>
        <p:nvCxnSpPr>
          <p:cNvPr id="17" name="Straight Arrow Connector 16">
            <a:extLst>
              <a:ext uri="{FF2B5EF4-FFF2-40B4-BE49-F238E27FC236}">
                <a16:creationId xmlns:a16="http://schemas.microsoft.com/office/drawing/2014/main" id="{43CD5342-EDF8-5644-8597-3F7DB9A04671}"/>
              </a:ext>
            </a:extLst>
          </p:cNvPr>
          <p:cNvCxnSpPr>
            <a:stCxn id="13" idx="3"/>
          </p:cNvCxnSpPr>
          <p:nvPr/>
        </p:nvCxnSpPr>
        <p:spPr>
          <a:xfrm>
            <a:off x="3139440" y="3261995"/>
            <a:ext cx="219456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8" name="Straight Arrow Connector 17">
            <a:extLst>
              <a:ext uri="{FF2B5EF4-FFF2-40B4-BE49-F238E27FC236}">
                <a16:creationId xmlns:a16="http://schemas.microsoft.com/office/drawing/2014/main" id="{9A83935B-604A-BB42-BBC7-8293B5BF3E13}"/>
              </a:ext>
            </a:extLst>
          </p:cNvPr>
          <p:cNvCxnSpPr>
            <a:cxnSpLocks/>
          </p:cNvCxnSpPr>
          <p:nvPr/>
        </p:nvCxnSpPr>
        <p:spPr>
          <a:xfrm flipH="1">
            <a:off x="8001000" y="3230660"/>
            <a:ext cx="11430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TextBox 20">
            <a:extLst>
              <a:ext uri="{FF2B5EF4-FFF2-40B4-BE49-F238E27FC236}">
                <a16:creationId xmlns:a16="http://schemas.microsoft.com/office/drawing/2014/main" id="{096EE744-03B1-9A4F-9F9D-14DD4C693C8C}"/>
              </a:ext>
            </a:extLst>
          </p:cNvPr>
          <p:cNvSpPr txBox="1"/>
          <p:nvPr/>
        </p:nvSpPr>
        <p:spPr>
          <a:xfrm>
            <a:off x="3481162" y="2863969"/>
            <a:ext cx="1556836" cy="369332"/>
          </a:xfrm>
          <a:prstGeom prst="rect">
            <a:avLst/>
          </a:prstGeom>
          <a:noFill/>
        </p:spPr>
        <p:txBody>
          <a:bodyPr wrap="none" rtlCol="0">
            <a:spAutoFit/>
          </a:bodyPr>
          <a:lstStyle/>
          <a:p>
            <a:r>
              <a:rPr lang="en-US" dirty="0" err="1">
                <a:solidFill>
                  <a:schemeClr val="tx2">
                    <a:lumMod val="90000"/>
                  </a:schemeClr>
                </a:solidFill>
              </a:rPr>
              <a:t>Depednds</a:t>
            </a:r>
            <a:r>
              <a:rPr lang="en-US" dirty="0">
                <a:solidFill>
                  <a:schemeClr val="tx2">
                    <a:lumMod val="90000"/>
                  </a:schemeClr>
                </a:solidFill>
              </a:rPr>
              <a:t> on</a:t>
            </a:r>
          </a:p>
        </p:txBody>
      </p:sp>
      <p:sp>
        <p:nvSpPr>
          <p:cNvPr id="22" name="TextBox 21">
            <a:extLst>
              <a:ext uri="{FF2B5EF4-FFF2-40B4-BE49-F238E27FC236}">
                <a16:creationId xmlns:a16="http://schemas.microsoft.com/office/drawing/2014/main" id="{8CF64B3E-6AD5-814F-A938-D03B4FFECCC3}"/>
              </a:ext>
            </a:extLst>
          </p:cNvPr>
          <p:cNvSpPr txBox="1"/>
          <p:nvPr/>
        </p:nvSpPr>
        <p:spPr>
          <a:xfrm>
            <a:off x="7935176" y="2861328"/>
            <a:ext cx="1422184" cy="369332"/>
          </a:xfrm>
          <a:prstGeom prst="rect">
            <a:avLst/>
          </a:prstGeom>
          <a:noFill/>
        </p:spPr>
        <p:txBody>
          <a:bodyPr wrap="none" rtlCol="0">
            <a:spAutoFit/>
          </a:bodyPr>
          <a:lstStyle/>
          <a:p>
            <a:r>
              <a:rPr lang="en-US" dirty="0">
                <a:solidFill>
                  <a:schemeClr val="tx2">
                    <a:lumMod val="90000"/>
                  </a:schemeClr>
                </a:solidFill>
              </a:rPr>
              <a:t>implements</a:t>
            </a:r>
          </a:p>
        </p:txBody>
      </p:sp>
    </p:spTree>
    <p:extLst>
      <p:ext uri="{BB962C8B-B14F-4D97-AF65-F5344CB8AC3E}">
        <p14:creationId xmlns:p14="http://schemas.microsoft.com/office/powerpoint/2010/main" val="2941363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28</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Descriptors</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8" name="Picture 7">
            <a:extLst>
              <a:ext uri="{FF2B5EF4-FFF2-40B4-BE49-F238E27FC236}">
                <a16:creationId xmlns:a16="http://schemas.microsoft.com/office/drawing/2014/main" id="{C2F25049-B99E-CF43-986D-F4123D4E1691}"/>
              </a:ext>
            </a:extLst>
          </p:cNvPr>
          <p:cNvPicPr>
            <a:picLocks noChangeAspect="1"/>
          </p:cNvPicPr>
          <p:nvPr/>
        </p:nvPicPr>
        <p:blipFill rotWithShape="1">
          <a:blip r:embed="rId3"/>
          <a:srcRect l="6917" t="24874" r="7435" b="42609"/>
          <a:stretch/>
        </p:blipFill>
        <p:spPr>
          <a:xfrm>
            <a:off x="1744133" y="1935921"/>
            <a:ext cx="9448801" cy="1801057"/>
          </a:xfrm>
          <a:prstGeom prst="rect">
            <a:avLst/>
          </a:prstGeom>
        </p:spPr>
      </p:pic>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6851556"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Details svc defined using a descriptor</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Descriptor is implemented as default method on the interface</a:t>
            </a:r>
          </a:p>
          <a:p>
            <a:pPr marL="285750" indent="-285750">
              <a:buFont typeface="Arial" panose="020B0604020202020204" pitchFamily="34" charset="0"/>
              <a:buChar char="•"/>
            </a:pPr>
            <a:endParaRPr lang="en-US" dirty="0">
              <a:solidFill>
                <a:schemeClr val="tx2">
                  <a:lumMod val="90000"/>
                </a:schemeClr>
              </a:solidFill>
            </a:endParaRPr>
          </a:p>
          <a:p>
            <a:pPr marL="285750" indent="-285750">
              <a:buFont typeface="Arial" panose="020B0604020202020204" pitchFamily="34" charset="0"/>
              <a:buChar char="•"/>
            </a:pPr>
            <a:r>
              <a:rPr lang="en-US" dirty="0">
                <a:solidFill>
                  <a:schemeClr val="tx2">
                    <a:lumMod val="90000"/>
                  </a:schemeClr>
                </a:solidFill>
              </a:rPr>
              <a:t>Returns </a:t>
            </a:r>
            <a:r>
              <a:rPr lang="en-US" dirty="0" err="1">
                <a:solidFill>
                  <a:schemeClr val="tx2">
                    <a:lumMod val="90000"/>
                  </a:schemeClr>
                </a:solidFill>
              </a:rPr>
              <a:t>com.lightbend.javadsl.api.Descriptor</a:t>
            </a:r>
            <a:endParaRPr lang="en-US" dirty="0">
              <a:solidFill>
                <a:schemeClr val="tx2">
                  <a:lumMod val="90000"/>
                </a:schemeClr>
              </a:solidFill>
            </a:endParaRP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280783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1BF187-A841-AA43-A545-6A0720DB1EE1}"/>
              </a:ext>
            </a:extLst>
          </p:cNvPr>
          <p:cNvSpPr>
            <a:spLocks noGrp="1"/>
          </p:cNvSpPr>
          <p:nvPr>
            <p:ph type="sldNum" sz="quarter" idx="10"/>
          </p:nvPr>
        </p:nvSpPr>
        <p:spPr/>
        <p:txBody>
          <a:bodyPr/>
          <a:lstStyle/>
          <a:p>
            <a:fld id="{D0BE6F14-FF48-0F4F-A8AA-2E3F25371E4A}" type="slidenum">
              <a:rPr lang="en-US" smtClean="0"/>
              <a:pPr/>
              <a:t>29</a:t>
            </a:fld>
            <a:endParaRPr lang="en-US" dirty="0"/>
          </a:p>
        </p:txBody>
      </p:sp>
      <p:sp>
        <p:nvSpPr>
          <p:cNvPr id="3" name="Footer Placeholder 2">
            <a:extLst>
              <a:ext uri="{FF2B5EF4-FFF2-40B4-BE49-F238E27FC236}">
                <a16:creationId xmlns:a16="http://schemas.microsoft.com/office/drawing/2014/main" id="{4A1C926E-257D-AE42-93BF-CDECAB7F13BF}"/>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4" name="Title 3">
            <a:extLst>
              <a:ext uri="{FF2B5EF4-FFF2-40B4-BE49-F238E27FC236}">
                <a16:creationId xmlns:a16="http://schemas.microsoft.com/office/drawing/2014/main" id="{C0006134-14F5-AB4D-AA72-05017E37C4C8}"/>
              </a:ext>
            </a:extLst>
          </p:cNvPr>
          <p:cNvSpPr>
            <a:spLocks noGrp="1"/>
          </p:cNvSpPr>
          <p:nvPr>
            <p:ph type="title"/>
          </p:nvPr>
        </p:nvSpPr>
        <p:spPr/>
        <p:txBody>
          <a:bodyPr/>
          <a:lstStyle/>
          <a:p>
            <a:r>
              <a:rPr lang="en-US" dirty="0" err="1"/>
              <a:t>Lagom</a:t>
            </a:r>
            <a:r>
              <a:rPr lang="en-US" dirty="0"/>
              <a:t> – Using external client</a:t>
            </a:r>
          </a:p>
        </p:txBody>
      </p:sp>
      <p:sp>
        <p:nvSpPr>
          <p:cNvPr id="7" name="Rounded Rectangle 6">
            <a:extLst>
              <a:ext uri="{FF2B5EF4-FFF2-40B4-BE49-F238E27FC236}">
                <a16:creationId xmlns:a16="http://schemas.microsoft.com/office/drawing/2014/main" id="{6C8D101E-37B4-024F-81C5-5CD58545849B}"/>
              </a:ext>
            </a:extLst>
          </p:cNvPr>
          <p:cNvSpPr/>
          <p:nvPr/>
        </p:nvSpPr>
        <p:spPr>
          <a:xfrm>
            <a:off x="12191998" y="-365760"/>
            <a:ext cx="914400" cy="914400"/>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TextBox 8">
            <a:extLst>
              <a:ext uri="{FF2B5EF4-FFF2-40B4-BE49-F238E27FC236}">
                <a16:creationId xmlns:a16="http://schemas.microsoft.com/office/drawing/2014/main" id="{10D0F1B4-9DFB-1747-B71C-A09A7B8D8D98}"/>
              </a:ext>
            </a:extLst>
          </p:cNvPr>
          <p:cNvSpPr txBox="1"/>
          <p:nvPr/>
        </p:nvSpPr>
        <p:spPr>
          <a:xfrm>
            <a:off x="2292444" y="4088188"/>
            <a:ext cx="22236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2">
                    <a:lumMod val="90000"/>
                  </a:schemeClr>
                </a:solidFill>
              </a:rPr>
              <a:t>URL addressable</a:t>
            </a:r>
          </a:p>
          <a:p>
            <a:endParaRPr lang="en-US" dirty="0"/>
          </a:p>
        </p:txBody>
      </p:sp>
      <p:sp>
        <p:nvSpPr>
          <p:cNvPr id="10" name="Rectangle 9">
            <a:extLst>
              <a:ext uri="{FF2B5EF4-FFF2-40B4-BE49-F238E27FC236}">
                <a16:creationId xmlns:a16="http://schemas.microsoft.com/office/drawing/2014/main" id="{00B67792-068D-404C-8552-32C3E5C89123}"/>
              </a:ext>
            </a:extLst>
          </p:cNvPr>
          <p:cNvSpPr/>
          <p:nvPr/>
        </p:nvSpPr>
        <p:spPr>
          <a:xfrm>
            <a:off x="999066" y="2086610"/>
            <a:ext cx="3826934" cy="2728052"/>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1" name="Picture 10">
            <a:extLst>
              <a:ext uri="{FF2B5EF4-FFF2-40B4-BE49-F238E27FC236}">
                <a16:creationId xmlns:a16="http://schemas.microsoft.com/office/drawing/2014/main" id="{8FEE598B-772F-F140-BCE8-F3EA7C35DF03}"/>
              </a:ext>
            </a:extLst>
          </p:cNvPr>
          <p:cNvPicPr>
            <a:picLocks noChangeAspect="1"/>
          </p:cNvPicPr>
          <p:nvPr/>
        </p:nvPicPr>
        <p:blipFill rotWithShape="1">
          <a:blip r:embed="rId3"/>
          <a:srcRect l="6637" t="18815" r="12580" b="47481"/>
          <a:stretch/>
        </p:blipFill>
        <p:spPr>
          <a:xfrm>
            <a:off x="1761066" y="1277146"/>
            <a:ext cx="8936755" cy="2072995"/>
          </a:xfrm>
          <a:prstGeom prst="rect">
            <a:avLst/>
          </a:prstGeom>
        </p:spPr>
      </p:pic>
    </p:spTree>
    <p:extLst>
      <p:ext uri="{BB962C8B-B14F-4D97-AF65-F5344CB8AC3E}">
        <p14:creationId xmlns:p14="http://schemas.microsoft.com/office/powerpoint/2010/main" val="41612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89B2CE-CBA7-734D-B6E9-9B7B46A1FD54}"/>
              </a:ext>
            </a:extLst>
          </p:cNvPr>
          <p:cNvSpPr>
            <a:spLocks noGrp="1"/>
          </p:cNvSpPr>
          <p:nvPr>
            <p:ph type="ftr" sz="quarter" idx="10"/>
          </p:nvPr>
        </p:nvSpPr>
        <p:spPr/>
        <p:txBody>
          <a:bodyPr/>
          <a:lstStyle/>
          <a:p>
            <a:r>
              <a:rPr lang="de-DE"/>
              <a:t>GTM Partnership, DBG Developer Engagement / © 2018 IBM Corporation</a:t>
            </a:r>
            <a:endParaRPr lang="en-US" dirty="0"/>
          </a:p>
        </p:txBody>
      </p:sp>
      <p:sp>
        <p:nvSpPr>
          <p:cNvPr id="3" name="Slide Number Placeholder 2">
            <a:extLst>
              <a:ext uri="{FF2B5EF4-FFF2-40B4-BE49-F238E27FC236}">
                <a16:creationId xmlns:a16="http://schemas.microsoft.com/office/drawing/2014/main" id="{CA16749A-D4E2-2F4F-B571-C568CF5E76AF}"/>
              </a:ext>
            </a:extLst>
          </p:cNvPr>
          <p:cNvSpPr>
            <a:spLocks noGrp="1"/>
          </p:cNvSpPr>
          <p:nvPr>
            <p:ph type="sldNum" sz="quarter" idx="11"/>
          </p:nvPr>
        </p:nvSpPr>
        <p:spPr/>
        <p:txBody>
          <a:bodyPr/>
          <a:lstStyle/>
          <a:p>
            <a:fld id="{D0BE6F14-FF48-0F4F-A8AA-2E3F25371E4A}" type="slidenum">
              <a:rPr lang="en-US" smtClean="0"/>
              <a:pPr/>
              <a:t>3</a:t>
            </a:fld>
            <a:endParaRPr lang="en-US" dirty="0"/>
          </a:p>
        </p:txBody>
      </p:sp>
      <p:sp>
        <p:nvSpPr>
          <p:cNvPr id="4" name="Title 3">
            <a:extLst>
              <a:ext uri="{FF2B5EF4-FFF2-40B4-BE49-F238E27FC236}">
                <a16:creationId xmlns:a16="http://schemas.microsoft.com/office/drawing/2014/main" id="{5775B053-3956-7141-9F2D-7876608F3F1D}"/>
              </a:ext>
            </a:extLst>
          </p:cNvPr>
          <p:cNvSpPr>
            <a:spLocks noGrp="1"/>
          </p:cNvSpPr>
          <p:nvPr>
            <p:ph type="title"/>
          </p:nvPr>
        </p:nvSpPr>
        <p:spPr>
          <a:xfrm>
            <a:off x="1828800" y="1986627"/>
            <a:ext cx="5486400" cy="1594865"/>
          </a:xfrm>
        </p:spPr>
        <p:txBody>
          <a:bodyPr/>
          <a:lstStyle/>
          <a:p>
            <a:r>
              <a:rPr lang="en-US" dirty="0"/>
              <a:t>”If I’d asked people what they wanted, they would have said faster  horses”</a:t>
            </a:r>
            <a:br>
              <a:rPr lang="en-US" dirty="0"/>
            </a:br>
            <a:br>
              <a:rPr lang="en-US" dirty="0"/>
            </a:br>
            <a:br>
              <a:rPr lang="en-US" dirty="0"/>
            </a:br>
            <a:endParaRPr lang="en-US" dirty="0"/>
          </a:p>
        </p:txBody>
      </p:sp>
      <p:sp>
        <p:nvSpPr>
          <p:cNvPr id="6" name="Title 3">
            <a:extLst>
              <a:ext uri="{FF2B5EF4-FFF2-40B4-BE49-F238E27FC236}">
                <a16:creationId xmlns:a16="http://schemas.microsoft.com/office/drawing/2014/main" id="{DCEEF335-7465-5248-BA57-6A645C74F826}"/>
              </a:ext>
            </a:extLst>
          </p:cNvPr>
          <p:cNvSpPr txBox="1">
            <a:spLocks/>
          </p:cNvSpPr>
          <p:nvPr/>
        </p:nvSpPr>
        <p:spPr>
          <a:xfrm>
            <a:off x="7437120" y="4012745"/>
            <a:ext cx="5486400" cy="159486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Henry Ford</a:t>
            </a:r>
            <a:br>
              <a:rPr lang="en-US" dirty="0"/>
            </a:br>
            <a:br>
              <a:rPr lang="en-US" dirty="0"/>
            </a:br>
            <a:br>
              <a:rPr lang="en-US" dirty="0"/>
            </a:br>
            <a:endParaRPr lang="en-US" dirty="0"/>
          </a:p>
        </p:txBody>
      </p:sp>
    </p:spTree>
    <p:extLst>
      <p:ext uri="{BB962C8B-B14F-4D97-AF65-F5344CB8AC3E}">
        <p14:creationId xmlns:p14="http://schemas.microsoft.com/office/powerpoint/2010/main" val="1373382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2919-0076-A44A-82DD-E0775298F6E9}"/>
              </a:ext>
            </a:extLst>
          </p:cNvPr>
          <p:cNvSpPr>
            <a:spLocks noGrp="1"/>
          </p:cNvSpPr>
          <p:nvPr>
            <p:ph type="title"/>
          </p:nvPr>
        </p:nvSpPr>
        <p:spPr/>
        <p:txBody>
          <a:bodyPr/>
          <a:lstStyle/>
          <a:p>
            <a:r>
              <a:rPr lang="en-US" dirty="0"/>
              <a:t>Use Cases</a:t>
            </a:r>
            <a:br>
              <a:rPr lang="en-US" dirty="0"/>
            </a:br>
            <a:endParaRPr lang="en-US" dirty="0"/>
          </a:p>
        </p:txBody>
      </p:sp>
      <p:sp>
        <p:nvSpPr>
          <p:cNvPr id="3" name="Slide Number Placeholder 2">
            <a:extLst>
              <a:ext uri="{FF2B5EF4-FFF2-40B4-BE49-F238E27FC236}">
                <a16:creationId xmlns:a16="http://schemas.microsoft.com/office/drawing/2014/main" id="{C58F22EF-BDFF-D04D-97EA-878F3DE4DCEA}"/>
              </a:ext>
            </a:extLst>
          </p:cNvPr>
          <p:cNvSpPr>
            <a:spLocks noGrp="1"/>
          </p:cNvSpPr>
          <p:nvPr>
            <p:ph type="sldNum" sz="quarter" idx="10"/>
          </p:nvPr>
        </p:nvSpPr>
        <p:spPr/>
        <p:txBody>
          <a:bodyPr/>
          <a:lstStyle/>
          <a:p>
            <a:fld id="{D0BE6F14-FF48-0F4F-A8AA-2E3F25371E4A}" type="slidenum">
              <a:rPr lang="en-US" smtClean="0"/>
              <a:pPr/>
              <a:t>30</a:t>
            </a:fld>
            <a:endParaRPr lang="en-US" dirty="0"/>
          </a:p>
        </p:txBody>
      </p:sp>
      <p:sp>
        <p:nvSpPr>
          <p:cNvPr id="4" name="Footer Placeholder 3">
            <a:extLst>
              <a:ext uri="{FF2B5EF4-FFF2-40B4-BE49-F238E27FC236}">
                <a16:creationId xmlns:a16="http://schemas.microsoft.com/office/drawing/2014/main" id="{32ED70EB-6B24-AF4B-96F6-458E0AF20358}"/>
              </a:ext>
            </a:extLst>
          </p:cNvPr>
          <p:cNvSpPr>
            <a:spLocks noGrp="1"/>
          </p:cNvSpPr>
          <p:nvPr>
            <p:ph type="ftr" sz="quarter" idx="11"/>
          </p:nvPr>
        </p:nvSpPr>
        <p:spPr/>
        <p:txBody>
          <a:bodyPr/>
          <a:lstStyle/>
          <a:p>
            <a:r>
              <a:rPr lang="de-DE"/>
              <a:t>GTM Partnership, DBG Developer Engagement / © 2018 IBM Corporation</a:t>
            </a:r>
            <a:endParaRPr lang="en-US" dirty="0"/>
          </a:p>
        </p:txBody>
      </p:sp>
      <p:pic>
        <p:nvPicPr>
          <p:cNvPr id="6" name="Picture 5">
            <a:extLst>
              <a:ext uri="{FF2B5EF4-FFF2-40B4-BE49-F238E27FC236}">
                <a16:creationId xmlns:a16="http://schemas.microsoft.com/office/drawing/2014/main" id="{F3EAC601-FA7C-7B47-BC30-A95F36923CFE}"/>
              </a:ext>
            </a:extLst>
          </p:cNvPr>
          <p:cNvPicPr>
            <a:picLocks noChangeAspect="1"/>
          </p:cNvPicPr>
          <p:nvPr/>
        </p:nvPicPr>
        <p:blipFill>
          <a:blip r:embed="rId3"/>
          <a:stretch>
            <a:fillRect/>
          </a:stretch>
        </p:blipFill>
        <p:spPr>
          <a:xfrm>
            <a:off x="803806" y="1631769"/>
            <a:ext cx="4445527" cy="2286120"/>
          </a:xfrm>
          <a:prstGeom prst="rect">
            <a:avLst/>
          </a:prstGeom>
        </p:spPr>
      </p:pic>
      <p:pic>
        <p:nvPicPr>
          <p:cNvPr id="8" name="Picture 7">
            <a:extLst>
              <a:ext uri="{FF2B5EF4-FFF2-40B4-BE49-F238E27FC236}">
                <a16:creationId xmlns:a16="http://schemas.microsoft.com/office/drawing/2014/main" id="{723AAEAB-252A-3D4F-A8DE-4F6A0DB0F49C}"/>
              </a:ext>
            </a:extLst>
          </p:cNvPr>
          <p:cNvPicPr>
            <a:picLocks noChangeAspect="1"/>
          </p:cNvPicPr>
          <p:nvPr/>
        </p:nvPicPr>
        <p:blipFill>
          <a:blip r:embed="rId4"/>
          <a:stretch>
            <a:fillRect/>
          </a:stretch>
        </p:blipFill>
        <p:spPr>
          <a:xfrm>
            <a:off x="6553200" y="3802716"/>
            <a:ext cx="4984750" cy="2304714"/>
          </a:xfrm>
          <a:prstGeom prst="rect">
            <a:avLst/>
          </a:prstGeom>
        </p:spPr>
      </p:pic>
    </p:spTree>
    <p:extLst>
      <p:ext uri="{BB962C8B-B14F-4D97-AF65-F5344CB8AC3E}">
        <p14:creationId xmlns:p14="http://schemas.microsoft.com/office/powerpoint/2010/main" val="151124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A423-0770-A649-B6B9-EF76B195B72C}"/>
              </a:ext>
            </a:extLst>
          </p:cNvPr>
          <p:cNvSpPr>
            <a:spLocks noGrp="1"/>
          </p:cNvSpPr>
          <p:nvPr>
            <p:ph type="title"/>
          </p:nvPr>
        </p:nvSpPr>
        <p:spPr/>
        <p:txBody>
          <a:bodyPr/>
          <a:lstStyle/>
          <a:p>
            <a:br>
              <a:rPr lang="en-US" dirty="0"/>
            </a:br>
            <a:br>
              <a:rPr lang="en-US" dirty="0"/>
            </a:br>
            <a:r>
              <a:rPr lang="en-US" sz="3600" b="1" dirty="0"/>
              <a:t>Next steps</a:t>
            </a:r>
            <a:br>
              <a:rPr lang="en-US" dirty="0"/>
            </a:br>
            <a:br>
              <a:rPr lang="en-US" dirty="0"/>
            </a:br>
            <a:r>
              <a:rPr lang="en-US" dirty="0"/>
              <a:t>Register for a free IBM Cloud account and start hacking </a:t>
            </a:r>
            <a:r>
              <a:rPr lang="en-US" dirty="0" err="1"/>
              <a:t>Lagom</a:t>
            </a:r>
            <a:r>
              <a:rPr lang="en-US" dirty="0"/>
              <a:t> Starter Kit</a:t>
            </a:r>
            <a:br>
              <a:rPr lang="en-US" dirty="0"/>
            </a:br>
            <a:br>
              <a:rPr lang="en-US" dirty="0"/>
            </a:br>
            <a:r>
              <a:rPr lang="en-US" dirty="0">
                <a:hlinkClick r:id="rId2"/>
              </a:rPr>
              <a:t>https://ibm.biz/BdzMj9</a:t>
            </a:r>
            <a:br>
              <a:rPr lang="en-US" dirty="0"/>
            </a:br>
            <a:br>
              <a:rPr lang="en-US" dirty="0"/>
            </a:br>
            <a:br>
              <a:rPr lang="en-US" dirty="0"/>
            </a:br>
            <a:br>
              <a:rPr lang="en-US" dirty="0"/>
            </a:br>
            <a:endParaRPr lang="en-US" dirty="0"/>
          </a:p>
        </p:txBody>
      </p:sp>
      <p:sp>
        <p:nvSpPr>
          <p:cNvPr id="3" name="Slide Number Placeholder 2">
            <a:extLst>
              <a:ext uri="{FF2B5EF4-FFF2-40B4-BE49-F238E27FC236}">
                <a16:creationId xmlns:a16="http://schemas.microsoft.com/office/drawing/2014/main" id="{8CB440B5-7BC8-8A4D-B198-C5510D0E2B2E}"/>
              </a:ext>
            </a:extLst>
          </p:cNvPr>
          <p:cNvSpPr>
            <a:spLocks noGrp="1"/>
          </p:cNvSpPr>
          <p:nvPr>
            <p:ph type="sldNum" sz="quarter" idx="10"/>
          </p:nvPr>
        </p:nvSpPr>
        <p:spPr/>
        <p:txBody>
          <a:bodyPr/>
          <a:lstStyle/>
          <a:p>
            <a:fld id="{D0BE6F14-FF48-0F4F-A8AA-2E3F25371E4A}" type="slidenum">
              <a:rPr lang="en-US" smtClean="0"/>
              <a:pPr/>
              <a:t>31</a:t>
            </a:fld>
            <a:endParaRPr lang="en-US" dirty="0"/>
          </a:p>
        </p:txBody>
      </p:sp>
      <p:sp>
        <p:nvSpPr>
          <p:cNvPr id="4" name="Footer Placeholder 3">
            <a:extLst>
              <a:ext uri="{FF2B5EF4-FFF2-40B4-BE49-F238E27FC236}">
                <a16:creationId xmlns:a16="http://schemas.microsoft.com/office/drawing/2014/main" id="{5C24AB39-BB1B-A147-AEFE-77E7B095621E}"/>
              </a:ext>
            </a:extLst>
          </p:cNvPr>
          <p:cNvSpPr>
            <a:spLocks noGrp="1"/>
          </p:cNvSpPr>
          <p:nvPr>
            <p:ph type="ftr" sz="quarter" idx="11"/>
          </p:nvPr>
        </p:nvSpPr>
        <p:spPr/>
        <p:txBody>
          <a:bodyPr/>
          <a:lstStyle/>
          <a:p>
            <a:r>
              <a:rPr lang="de-DE" dirty="0"/>
              <a:t>GTM </a:t>
            </a:r>
            <a:r>
              <a:rPr lang="de-DE" dirty="0" err="1"/>
              <a:t>Partnership</a:t>
            </a:r>
            <a:r>
              <a:rPr lang="de-DE" dirty="0"/>
              <a:t>, DBG Developer Engagement / © 2018 IBM Corporation</a:t>
            </a:r>
            <a:endParaRPr lang="en-US" dirty="0"/>
          </a:p>
        </p:txBody>
      </p:sp>
      <p:sp>
        <p:nvSpPr>
          <p:cNvPr id="5" name="Rectangle 4">
            <a:extLst>
              <a:ext uri="{FF2B5EF4-FFF2-40B4-BE49-F238E27FC236}">
                <a16:creationId xmlns:a16="http://schemas.microsoft.com/office/drawing/2014/main" id="{77740AEB-7F3C-4245-992D-7416C0866760}"/>
              </a:ext>
            </a:extLst>
          </p:cNvPr>
          <p:cNvSpPr/>
          <p:nvPr/>
        </p:nvSpPr>
        <p:spPr>
          <a:xfrm>
            <a:off x="3352800" y="4811067"/>
            <a:ext cx="8534400" cy="1477328"/>
          </a:xfrm>
          <a:prstGeom prst="rect">
            <a:avLst/>
          </a:prstGeom>
        </p:spPr>
        <p:txBody>
          <a:bodyPr wrap="square">
            <a:spAutoFit/>
          </a:bodyPr>
          <a:lstStyle/>
          <a:p>
            <a:r>
              <a:rPr lang="en-US" dirty="0">
                <a:solidFill>
                  <a:srgbClr val="FFFF00"/>
                </a:solidFill>
              </a:rPr>
              <a:t>Hands-On AIA - Part </a:t>
            </a:r>
            <a:r>
              <a:rPr lang="en-US" dirty="0" err="1">
                <a:solidFill>
                  <a:srgbClr val="FFFF00"/>
                </a:solidFill>
              </a:rPr>
              <a:t>Ia</a:t>
            </a:r>
            <a:r>
              <a:rPr lang="en-US" dirty="0">
                <a:solidFill>
                  <a:srgbClr val="FFFF00"/>
                </a:solidFill>
              </a:rPr>
              <a:t> – Reactive Functional Programming ( ~ End August )</a:t>
            </a:r>
          </a:p>
          <a:p>
            <a:endParaRPr lang="en-US" dirty="0">
              <a:solidFill>
                <a:srgbClr val="FFFF00"/>
              </a:solidFill>
            </a:endParaRPr>
          </a:p>
          <a:p>
            <a:r>
              <a:rPr lang="en-US" dirty="0" err="1">
                <a:solidFill>
                  <a:srgbClr val="FFFF00"/>
                </a:solidFill>
              </a:rPr>
              <a:t>Akka</a:t>
            </a:r>
            <a:r>
              <a:rPr lang="en-US" dirty="0">
                <a:solidFill>
                  <a:srgbClr val="FFFF00"/>
                </a:solidFill>
              </a:rPr>
              <a:t> and actors model ( </a:t>
            </a:r>
            <a:r>
              <a:rPr lang="en-US" dirty="0" err="1">
                <a:solidFill>
                  <a:srgbClr val="FFFF00"/>
                </a:solidFill>
              </a:rPr>
              <a:t>CodeCamp</a:t>
            </a:r>
            <a:r>
              <a:rPr lang="en-US" dirty="0">
                <a:solidFill>
                  <a:srgbClr val="FFFF00"/>
                </a:solidFill>
              </a:rPr>
              <a:t>, VT September 28th</a:t>
            </a:r>
          </a:p>
          <a:p>
            <a:endParaRPr lang="en-US" dirty="0">
              <a:solidFill>
                <a:srgbClr val="FFFF00"/>
              </a:solidFill>
            </a:endParaRPr>
          </a:p>
          <a:p>
            <a:r>
              <a:rPr lang="en-US" dirty="0">
                <a:solidFill>
                  <a:srgbClr val="FFFF00"/>
                </a:solidFill>
              </a:rPr>
              <a:t>AIA Part IV – Apache Kafka and Reactive pipelines    (~ October )</a:t>
            </a:r>
          </a:p>
        </p:txBody>
      </p:sp>
      <p:pic>
        <p:nvPicPr>
          <p:cNvPr id="6" name="Content Placeholder 6">
            <a:extLst>
              <a:ext uri="{FF2B5EF4-FFF2-40B4-BE49-F238E27FC236}">
                <a16:creationId xmlns:a16="http://schemas.microsoft.com/office/drawing/2014/main" id="{203E70BB-CA7C-A043-A083-10DFB1B2DE49}"/>
              </a:ext>
            </a:extLst>
          </p:cNvPr>
          <p:cNvPicPr>
            <a:picLocks noChangeAspect="1"/>
          </p:cNvPicPr>
          <p:nvPr/>
        </p:nvPicPr>
        <p:blipFill>
          <a:blip r:embed="rId3"/>
          <a:stretch>
            <a:fillRect/>
          </a:stretch>
        </p:blipFill>
        <p:spPr>
          <a:xfrm>
            <a:off x="5181600" y="2778731"/>
            <a:ext cx="1470287" cy="1654069"/>
          </a:xfrm>
          <a:prstGeom prst="rect">
            <a:avLst/>
          </a:prstGeom>
          <a:solidFill>
            <a:schemeClr val="bg1"/>
          </a:solidFill>
        </p:spPr>
      </p:pic>
    </p:spTree>
    <p:extLst>
      <p:ext uri="{BB962C8B-B14F-4D97-AF65-F5344CB8AC3E}">
        <p14:creationId xmlns:p14="http://schemas.microsoft.com/office/powerpoint/2010/main" val="2071664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D6A5-8436-1A4C-8C51-E467BF45ED7A}"/>
              </a:ext>
            </a:extLst>
          </p:cNvPr>
          <p:cNvSpPr>
            <a:spLocks noGrp="1"/>
          </p:cNvSpPr>
          <p:nvPr>
            <p:ph type="title"/>
          </p:nvPr>
        </p:nvSpPr>
        <p:spPr>
          <a:xfrm>
            <a:off x="304800" y="1377696"/>
            <a:ext cx="3048000" cy="4754880"/>
          </a:xfrm>
        </p:spPr>
        <p:txBody>
          <a:bodyPr/>
          <a:lstStyle/>
          <a:p>
            <a:r>
              <a:rPr lang="en-US" dirty="0"/>
              <a:t>Resources and references</a:t>
            </a:r>
          </a:p>
        </p:txBody>
      </p:sp>
      <p:sp>
        <p:nvSpPr>
          <p:cNvPr id="3" name="Slide Number Placeholder 2">
            <a:extLst>
              <a:ext uri="{FF2B5EF4-FFF2-40B4-BE49-F238E27FC236}">
                <a16:creationId xmlns:a16="http://schemas.microsoft.com/office/drawing/2014/main" id="{BE6F6A8F-BCBA-A049-8A1F-EA9C726FB704}"/>
              </a:ext>
            </a:extLst>
          </p:cNvPr>
          <p:cNvSpPr>
            <a:spLocks noGrp="1"/>
          </p:cNvSpPr>
          <p:nvPr>
            <p:ph type="sldNum" sz="quarter" idx="10"/>
          </p:nvPr>
        </p:nvSpPr>
        <p:spPr/>
        <p:txBody>
          <a:bodyPr/>
          <a:lstStyle/>
          <a:p>
            <a:fld id="{D0BE6F14-FF48-0F4F-A8AA-2E3F25371E4A}" type="slidenum">
              <a:rPr lang="en-US" smtClean="0"/>
              <a:pPr/>
              <a:t>32</a:t>
            </a:fld>
            <a:endParaRPr lang="en-US" dirty="0"/>
          </a:p>
        </p:txBody>
      </p:sp>
      <p:sp>
        <p:nvSpPr>
          <p:cNvPr id="4" name="Footer Placeholder 3">
            <a:extLst>
              <a:ext uri="{FF2B5EF4-FFF2-40B4-BE49-F238E27FC236}">
                <a16:creationId xmlns:a16="http://schemas.microsoft.com/office/drawing/2014/main" id="{4AE593C1-C3C4-1B41-AE20-1C66A62CC136}"/>
              </a:ext>
            </a:extLst>
          </p:cNvPr>
          <p:cNvSpPr>
            <a:spLocks noGrp="1"/>
          </p:cNvSpPr>
          <p:nvPr>
            <p:ph type="ftr" sz="quarter" idx="11"/>
          </p:nvPr>
        </p:nvSpPr>
        <p:spPr/>
        <p:txBody>
          <a:bodyPr/>
          <a:lstStyle/>
          <a:p>
            <a:r>
              <a:rPr lang="de-DE"/>
              <a:t>GTM Partnership, DBG Developer Engagement / © 2018 IBM Corporation</a:t>
            </a:r>
            <a:endParaRPr lang="en-US" dirty="0"/>
          </a:p>
        </p:txBody>
      </p:sp>
      <p:sp>
        <p:nvSpPr>
          <p:cNvPr id="5" name="Text Placeholder 4">
            <a:extLst>
              <a:ext uri="{FF2B5EF4-FFF2-40B4-BE49-F238E27FC236}">
                <a16:creationId xmlns:a16="http://schemas.microsoft.com/office/drawing/2014/main" id="{D8D54A79-B7F2-694E-9C37-6D0859F9856C}"/>
              </a:ext>
            </a:extLst>
          </p:cNvPr>
          <p:cNvSpPr>
            <a:spLocks noGrp="1"/>
          </p:cNvSpPr>
          <p:nvPr>
            <p:ph type="body" sz="quarter" idx="12"/>
          </p:nvPr>
        </p:nvSpPr>
        <p:spPr>
          <a:xfrm>
            <a:off x="6248400" y="1420839"/>
            <a:ext cx="5791200" cy="4668593"/>
          </a:xfrm>
        </p:spPr>
        <p:txBody>
          <a:bodyPr/>
          <a:lstStyle/>
          <a:p>
            <a:r>
              <a:rPr lang="en-US" dirty="0">
                <a:hlinkClick r:id="rId2"/>
              </a:rPr>
              <a:t>Start building </a:t>
            </a:r>
            <a:r>
              <a:rPr lang="en-US" dirty="0" err="1">
                <a:hlinkClick r:id="rId2"/>
              </a:rPr>
              <a:t>Lagom</a:t>
            </a:r>
            <a:r>
              <a:rPr lang="en-US" dirty="0">
                <a:hlinkClick r:id="rId2"/>
              </a:rPr>
              <a:t> microservices from IBM Cloud</a:t>
            </a:r>
            <a:endParaRPr lang="en-US" dirty="0"/>
          </a:p>
          <a:p>
            <a:endParaRPr lang="en-US" dirty="0"/>
          </a:p>
          <a:p>
            <a:r>
              <a:rPr lang="en-US" b="1" dirty="0">
                <a:hlinkClick r:id="rId3"/>
              </a:rPr>
              <a:t>The Log: What every software engineer should know about real-time data's unifying abstraction</a:t>
            </a:r>
            <a:endParaRPr lang="en-US" b="1" dirty="0"/>
          </a:p>
          <a:p>
            <a:endParaRPr lang="en-US" dirty="0"/>
          </a:p>
          <a:p>
            <a:endParaRPr lang="en-US" dirty="0"/>
          </a:p>
          <a:p>
            <a:endParaRPr lang="en-US" dirty="0"/>
          </a:p>
          <a:p>
            <a:r>
              <a:rPr lang="en-US" dirty="0"/>
              <a:t>https://</a:t>
            </a:r>
            <a:r>
              <a:rPr lang="en-US" dirty="0" err="1"/>
              <a:t>martinfowler.com</a:t>
            </a:r>
            <a:r>
              <a:rPr lang="en-US" dirty="0"/>
              <a:t>/</a:t>
            </a:r>
            <a:r>
              <a:rPr lang="en-US" dirty="0" err="1"/>
              <a:t>eaaDev</a:t>
            </a:r>
            <a:r>
              <a:rPr lang="en-US" dirty="0"/>
              <a:t>/</a:t>
            </a:r>
            <a:r>
              <a:rPr lang="en-US" dirty="0" err="1"/>
              <a:t>EventSourcing.html</a:t>
            </a:r>
            <a:endParaRPr lang="en-US" dirty="0"/>
          </a:p>
        </p:txBody>
      </p:sp>
    </p:spTree>
    <p:extLst>
      <p:ext uri="{BB962C8B-B14F-4D97-AF65-F5344CB8AC3E}">
        <p14:creationId xmlns:p14="http://schemas.microsoft.com/office/powerpoint/2010/main" val="228540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696685" y="529482"/>
            <a:ext cx="7200900" cy="627125"/>
          </a:xfrm>
        </p:spPr>
        <p:txBody>
          <a:bodyPr/>
          <a:lstStyle/>
          <a:p>
            <a:r>
              <a:rPr lang="en-US" dirty="0"/>
              <a:t>Shake up your comfort zone </a:t>
            </a:r>
            <a:br>
              <a:rPr lang="en-US" dirty="0"/>
            </a:br>
            <a:br>
              <a:rPr lang="en-US" dirty="0"/>
            </a:br>
            <a:r>
              <a:rPr lang="en-US" dirty="0"/>
              <a:t>Monolith</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696685" y="1156607"/>
            <a:ext cx="5486400" cy="1825330"/>
          </a:xfrm>
        </p:spPr>
        <p:txBody>
          <a:bodyPr/>
          <a:lstStyle/>
          <a:p>
            <a:endParaRPr lang="en-US" dirty="0"/>
          </a:p>
          <a:p>
            <a:pPr lvl="2"/>
            <a:endParaRPr lang="en-US" dirty="0"/>
          </a:p>
          <a:p>
            <a:endParaRPr lang="en-US" dirty="0"/>
          </a:p>
          <a:p>
            <a:endParaRPr lang="en-US" dirty="0"/>
          </a:p>
        </p:txBody>
      </p:sp>
      <p:sp>
        <p:nvSpPr>
          <p:cNvPr id="6" name="Title 1">
            <a:extLst>
              <a:ext uri="{FF2B5EF4-FFF2-40B4-BE49-F238E27FC236}">
                <a16:creationId xmlns:a16="http://schemas.microsoft.com/office/drawing/2014/main" id="{00F440C8-3A71-E240-AFE1-826B08B59553}"/>
              </a:ext>
            </a:extLst>
          </p:cNvPr>
          <p:cNvSpPr txBox="1">
            <a:spLocks/>
          </p:cNvSpPr>
          <p:nvPr/>
        </p:nvSpPr>
        <p:spPr>
          <a:xfrm>
            <a:off x="1538513" y="2720680"/>
            <a:ext cx="917303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Microservices </a:t>
            </a:r>
            <a:r>
              <a:rPr lang="en-US" dirty="0">
                <a:sym typeface="Wingdings" pitchFamily="2" charset="2"/>
              </a:rPr>
              <a:t>=&gt;</a:t>
            </a:r>
            <a:r>
              <a:rPr lang="en-US" dirty="0"/>
              <a:t>  Microliths </a:t>
            </a:r>
            <a:r>
              <a:rPr lang="en-US" dirty="0">
                <a:sym typeface="Wingdings" pitchFamily="2" charset="2"/>
              </a:rPr>
              <a:t>=&gt; Set of Monoliths</a:t>
            </a:r>
          </a:p>
          <a:p>
            <a:endParaRPr lang="en-US" dirty="0">
              <a:sym typeface="Wingdings" pitchFamily="2" charset="2"/>
            </a:endParaRPr>
          </a:p>
          <a:p>
            <a:endParaRPr lang="en-US" dirty="0">
              <a:sym typeface="Wingdings" pitchFamily="2" charset="2"/>
            </a:endParaRPr>
          </a:p>
          <a:p>
            <a:r>
              <a:rPr lang="en-US" dirty="0">
                <a:sym typeface="Wingdings" pitchFamily="2" charset="2"/>
              </a:rPr>
              <a:t>Reactive Microservices =&gt; Microsystem</a:t>
            </a:r>
            <a:endParaRPr lang="en-US" dirty="0"/>
          </a:p>
        </p:txBody>
      </p:sp>
    </p:spTree>
    <p:extLst>
      <p:ext uri="{BB962C8B-B14F-4D97-AF65-F5344CB8AC3E}">
        <p14:creationId xmlns:p14="http://schemas.microsoft.com/office/powerpoint/2010/main" val="308907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800" y="268225"/>
            <a:ext cx="7200900" cy="627125"/>
          </a:xfrm>
        </p:spPr>
        <p:txBody>
          <a:bodyPr/>
          <a:lstStyle/>
          <a:p>
            <a:r>
              <a:rPr lang="en-US" dirty="0"/>
              <a:t>Digital transformation is not easy</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455670" y="1814323"/>
            <a:ext cx="5486400" cy="6000327"/>
          </a:xfrm>
        </p:spPr>
        <p:txBody>
          <a:bodyPr/>
          <a:lstStyle/>
          <a:p>
            <a:r>
              <a:rPr lang="en-US" dirty="0"/>
              <a:t>Admitting good enough may not be good enough!</a:t>
            </a:r>
          </a:p>
          <a:p>
            <a:r>
              <a:rPr lang="en-US" dirty="0"/>
              <a:t>Getting out of comfort zone</a:t>
            </a:r>
          </a:p>
          <a:p>
            <a:pPr lvl="1"/>
            <a:r>
              <a:rPr lang="en-US" dirty="0"/>
              <a:t>Explore new paradigms</a:t>
            </a:r>
          </a:p>
          <a:p>
            <a:pPr lvl="2"/>
            <a:r>
              <a:rPr lang="en-US" dirty="0"/>
              <a:t>Reactive System</a:t>
            </a:r>
          </a:p>
          <a:p>
            <a:pPr lvl="2"/>
            <a:r>
              <a:rPr lang="en-US" dirty="0"/>
              <a:t>Streams and </a:t>
            </a:r>
            <a:r>
              <a:rPr lang="en-US" dirty="0" err="1"/>
              <a:t>realtime</a:t>
            </a:r>
            <a:r>
              <a:rPr lang="en-US" dirty="0"/>
              <a:t> data Pipelines</a:t>
            </a:r>
          </a:p>
          <a:p>
            <a:pPr lvl="2"/>
            <a:r>
              <a:rPr lang="en-US" dirty="0"/>
              <a:t>Microservices/Microsystems</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19763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3E8D-F5F1-C24D-8FAC-31D020858114}"/>
              </a:ext>
            </a:extLst>
          </p:cNvPr>
          <p:cNvSpPr>
            <a:spLocks noGrp="1"/>
          </p:cNvSpPr>
          <p:nvPr>
            <p:ph type="title"/>
          </p:nvPr>
        </p:nvSpPr>
        <p:spPr>
          <a:xfrm>
            <a:off x="304800" y="268226"/>
            <a:ext cx="5486400" cy="578442"/>
          </a:xfrm>
        </p:spPr>
        <p:txBody>
          <a:bodyPr/>
          <a:lstStyle/>
          <a:p>
            <a:r>
              <a:rPr lang="en-US" dirty="0"/>
              <a:t>Definition of a micro-service</a:t>
            </a:r>
          </a:p>
        </p:txBody>
      </p:sp>
      <p:sp>
        <p:nvSpPr>
          <p:cNvPr id="4" name="Footer Placeholder 3">
            <a:extLst>
              <a:ext uri="{FF2B5EF4-FFF2-40B4-BE49-F238E27FC236}">
                <a16:creationId xmlns:a16="http://schemas.microsoft.com/office/drawing/2014/main" id="{8C1798D3-7CA4-B540-9470-C13E82FD7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1B2D60-6114-C543-AB10-8678660214C6}"/>
              </a:ext>
            </a:extLst>
          </p:cNvPr>
          <p:cNvSpPr>
            <a:spLocks noGrp="1"/>
          </p:cNvSpPr>
          <p:nvPr>
            <p:ph type="sldNum" sz="quarter" idx="12"/>
          </p:nvPr>
        </p:nvSpPr>
        <p:spPr/>
        <p:txBody>
          <a:bodyPr/>
          <a:lstStyle/>
          <a:p>
            <a:fld id="{7964985A-0032-0844-A03D-4DA40E779067}" type="slidenum">
              <a:rPr lang="en-US" smtClean="0"/>
              <a:t>6</a:t>
            </a:fld>
            <a:endParaRPr lang="en-US"/>
          </a:p>
        </p:txBody>
      </p:sp>
    </p:spTree>
    <p:extLst>
      <p:ext uri="{BB962C8B-B14F-4D97-AF65-F5344CB8AC3E}">
        <p14:creationId xmlns:p14="http://schemas.microsoft.com/office/powerpoint/2010/main" val="1705739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0F440C8-3A71-E240-AFE1-826B08B59553}"/>
              </a:ext>
            </a:extLst>
          </p:cNvPr>
          <p:cNvSpPr txBox="1">
            <a:spLocks/>
          </p:cNvSpPr>
          <p:nvPr/>
        </p:nvSpPr>
        <p:spPr>
          <a:xfrm>
            <a:off x="478969" y="526766"/>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Scalable Microservices = = &gt;  5 essential traits</a:t>
            </a:r>
          </a:p>
        </p:txBody>
      </p:sp>
      <p:sp>
        <p:nvSpPr>
          <p:cNvPr id="10" name="Title 1">
            <a:extLst>
              <a:ext uri="{FF2B5EF4-FFF2-40B4-BE49-F238E27FC236}">
                <a16:creationId xmlns:a16="http://schemas.microsoft.com/office/drawing/2014/main" id="{35FF5553-35C6-A749-B2D1-75DC29892D4F}"/>
              </a:ext>
            </a:extLst>
          </p:cNvPr>
          <p:cNvSpPr txBox="1">
            <a:spLocks/>
          </p:cNvSpPr>
          <p:nvPr/>
        </p:nvSpPr>
        <p:spPr>
          <a:xfrm>
            <a:off x="1371598" y="1653881"/>
            <a:ext cx="7982857"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Isolated  ==&gt;  elastic</a:t>
            </a:r>
          </a:p>
          <a:p>
            <a:endParaRPr lang="en-US" dirty="0"/>
          </a:p>
        </p:txBody>
      </p:sp>
      <p:sp>
        <p:nvSpPr>
          <p:cNvPr id="11" name="Title 1">
            <a:extLst>
              <a:ext uri="{FF2B5EF4-FFF2-40B4-BE49-F238E27FC236}">
                <a16:creationId xmlns:a16="http://schemas.microsoft.com/office/drawing/2014/main" id="{18F7BA26-9F95-F848-9B04-ED7AEF1D5BB6}"/>
              </a:ext>
            </a:extLst>
          </p:cNvPr>
          <p:cNvSpPr txBox="1">
            <a:spLocks/>
          </p:cNvSpPr>
          <p:nvPr/>
        </p:nvSpPr>
        <p:spPr>
          <a:xfrm>
            <a:off x="1371598" y="2653861"/>
            <a:ext cx="8919031"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Autonomous  ==&gt;  scale system and dev teams</a:t>
            </a:r>
          </a:p>
          <a:p>
            <a:endParaRPr lang="en-US" dirty="0"/>
          </a:p>
        </p:txBody>
      </p:sp>
      <p:sp>
        <p:nvSpPr>
          <p:cNvPr id="12" name="Title 1">
            <a:extLst>
              <a:ext uri="{FF2B5EF4-FFF2-40B4-BE49-F238E27FC236}">
                <a16:creationId xmlns:a16="http://schemas.microsoft.com/office/drawing/2014/main" id="{5735777C-891C-8A42-9109-AD198397C552}"/>
              </a:ext>
            </a:extLst>
          </p:cNvPr>
          <p:cNvSpPr txBox="1">
            <a:spLocks/>
          </p:cNvSpPr>
          <p:nvPr/>
        </p:nvSpPr>
        <p:spPr>
          <a:xfrm>
            <a:off x="1371598" y="3653841"/>
            <a:ext cx="10820402"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Single Responsibility  ==&gt; do 1 thing well</a:t>
            </a:r>
          </a:p>
          <a:p>
            <a:endParaRPr lang="en-US" dirty="0"/>
          </a:p>
          <a:p>
            <a:endParaRPr lang="en-US" dirty="0"/>
          </a:p>
        </p:txBody>
      </p:sp>
      <p:sp>
        <p:nvSpPr>
          <p:cNvPr id="15" name="Title 1">
            <a:extLst>
              <a:ext uri="{FF2B5EF4-FFF2-40B4-BE49-F238E27FC236}">
                <a16:creationId xmlns:a16="http://schemas.microsoft.com/office/drawing/2014/main" id="{D033BE9A-8766-E14A-8447-26C6687A2F3C}"/>
              </a:ext>
            </a:extLst>
          </p:cNvPr>
          <p:cNvSpPr txBox="1">
            <a:spLocks/>
          </p:cNvSpPr>
          <p:nvPr/>
        </p:nvSpPr>
        <p:spPr>
          <a:xfrm>
            <a:off x="1455054" y="4653821"/>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State ==&gt; owned exclusively	</a:t>
            </a:r>
          </a:p>
          <a:p>
            <a:endParaRPr lang="en-US" dirty="0"/>
          </a:p>
        </p:txBody>
      </p:sp>
      <p:sp>
        <p:nvSpPr>
          <p:cNvPr id="16" name="Title 1">
            <a:extLst>
              <a:ext uri="{FF2B5EF4-FFF2-40B4-BE49-F238E27FC236}">
                <a16:creationId xmlns:a16="http://schemas.microsoft.com/office/drawing/2014/main" id="{B05273D2-05C5-124D-A884-342A029037D9}"/>
              </a:ext>
            </a:extLst>
          </p:cNvPr>
          <p:cNvSpPr txBox="1">
            <a:spLocks/>
          </p:cNvSpPr>
          <p:nvPr/>
        </p:nvSpPr>
        <p:spPr>
          <a:xfrm>
            <a:off x="1455054" y="5567957"/>
            <a:ext cx="9024260" cy="6271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dirty="0"/>
              <a:t>Addressable ( location transparency ) </a:t>
            </a:r>
            <a:r>
              <a:rPr lang="en-US" dirty="0">
                <a:sym typeface="Wingdings" pitchFamily="2" charset="2"/>
              </a:rPr>
              <a:t>==&gt; elastic</a:t>
            </a:r>
            <a:endParaRPr lang="en-US" dirty="0"/>
          </a:p>
        </p:txBody>
      </p:sp>
    </p:spTree>
    <p:extLst>
      <p:ext uri="{BB962C8B-B14F-4D97-AF65-F5344CB8AC3E}">
        <p14:creationId xmlns:p14="http://schemas.microsoft.com/office/powerpoint/2010/main" val="73273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6531429" cy="5988135"/>
          </a:xfrm>
        </p:spPr>
        <p:txBody>
          <a:bodyPr/>
          <a:lstStyle/>
          <a:p>
            <a:r>
              <a:rPr lang="en-US" dirty="0"/>
              <a:t>Microservices come in systems</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3570513" y="1901372"/>
            <a:ext cx="5486400" cy="3426075"/>
          </a:xfrm>
        </p:spPr>
        <p:txBody>
          <a:bodyPr/>
          <a:lstStyle/>
          <a:p>
            <a:r>
              <a:rPr lang="en-US" dirty="0"/>
              <a:t>“One Actor is no actor. Actors come in systems” Carl Hewitt</a:t>
            </a:r>
            <a:br>
              <a:rPr lang="en-US" dirty="0"/>
            </a:br>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68722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3E11-59A2-9748-B442-3D9C2122B1C5}"/>
              </a:ext>
            </a:extLst>
          </p:cNvPr>
          <p:cNvSpPr>
            <a:spLocks noGrp="1"/>
          </p:cNvSpPr>
          <p:nvPr>
            <p:ph type="title"/>
          </p:nvPr>
        </p:nvSpPr>
        <p:spPr>
          <a:xfrm>
            <a:off x="304799" y="268225"/>
            <a:ext cx="9144001" cy="5988135"/>
          </a:xfrm>
        </p:spPr>
        <p:txBody>
          <a:bodyPr/>
          <a:lstStyle/>
          <a:p>
            <a:r>
              <a:rPr lang="en-US" dirty="0"/>
              <a:t>Cost of Maintaining the Illusion of a single “now”</a:t>
            </a:r>
          </a:p>
        </p:txBody>
      </p:sp>
      <p:sp>
        <p:nvSpPr>
          <p:cNvPr id="3" name="Content Placeholder 2">
            <a:extLst>
              <a:ext uri="{FF2B5EF4-FFF2-40B4-BE49-F238E27FC236}">
                <a16:creationId xmlns:a16="http://schemas.microsoft.com/office/drawing/2014/main" id="{CDA050BA-E73E-C04E-8BF1-7A5BD25581CD}"/>
              </a:ext>
            </a:extLst>
          </p:cNvPr>
          <p:cNvSpPr>
            <a:spLocks noGrp="1"/>
          </p:cNvSpPr>
          <p:nvPr>
            <p:ph idx="1"/>
          </p:nvPr>
        </p:nvSpPr>
        <p:spPr>
          <a:xfrm>
            <a:off x="1233713" y="1262744"/>
            <a:ext cx="1654630" cy="2409371"/>
          </a:xfrm>
        </p:spPr>
        <p:txBody>
          <a:bodyPr/>
          <a:lstStyle/>
          <a:p>
            <a:br>
              <a:rPr lang="en-US" dirty="0"/>
            </a:br>
            <a:r>
              <a:rPr lang="en-US" dirty="0"/>
              <a:t>Contention</a:t>
            </a:r>
          </a:p>
          <a:p>
            <a:endParaRPr lang="en-US" dirty="0"/>
          </a:p>
          <a:p>
            <a:endParaRPr lang="en-US" dirty="0"/>
          </a:p>
          <a:p>
            <a:r>
              <a:rPr lang="en-US" dirty="0"/>
              <a:t>Coherency</a:t>
            </a:r>
          </a:p>
          <a:p>
            <a:pPr lvl="2"/>
            <a:endParaRPr lang="en-US" dirty="0"/>
          </a:p>
          <a:p>
            <a:endParaRPr lang="en-US" dirty="0"/>
          </a:p>
          <a:p>
            <a:endParaRPr lang="en-US" dirty="0"/>
          </a:p>
        </p:txBody>
      </p:sp>
      <p:sp>
        <p:nvSpPr>
          <p:cNvPr id="4" name="Title 1">
            <a:extLst>
              <a:ext uri="{FF2B5EF4-FFF2-40B4-BE49-F238E27FC236}">
                <a16:creationId xmlns:a16="http://schemas.microsoft.com/office/drawing/2014/main" id="{2A510D03-047F-4641-9E59-37885CA003E1}"/>
              </a:ext>
            </a:extLst>
          </p:cNvPr>
          <p:cNvSpPr txBox="1">
            <a:spLocks/>
          </p:cNvSpPr>
          <p:nvPr/>
        </p:nvSpPr>
        <p:spPr>
          <a:xfrm>
            <a:off x="2285999" y="4227370"/>
            <a:ext cx="9144001" cy="87852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endParaRPr lang="en-US" dirty="0"/>
          </a:p>
        </p:txBody>
      </p:sp>
    </p:spTree>
    <p:extLst>
      <p:ext uri="{BB962C8B-B14F-4D97-AF65-F5344CB8AC3E}">
        <p14:creationId xmlns:p14="http://schemas.microsoft.com/office/powerpoint/2010/main" val="287050867"/>
      </p:ext>
    </p:extLst>
  </p:cSld>
  <p:clrMapOvr>
    <a:masterClrMapping/>
  </p:clrMapOvr>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TotalTime>
  <Words>2357</Words>
  <Application>Microsoft Macintosh PowerPoint</Application>
  <PresentationFormat>Widescreen</PresentationFormat>
  <Paragraphs>452</Paragraphs>
  <Slides>32</Slides>
  <Notes>25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Helvetica Neue</vt:lpstr>
      <vt:lpstr>IBM Plex Sans</vt:lpstr>
      <vt:lpstr>ProximaNova</vt:lpstr>
      <vt:lpstr>Source Sans Pro</vt:lpstr>
      <vt:lpstr>dk_blu_background_2017</vt:lpstr>
      <vt:lpstr>Adventures in Async: Part III  Master Reactive systems on IBM Cloud TALK  Grant Steinfeld  - IBM Developer Advocate Java &amp; Blockchain  Grant.Steinfeld@ibm.com Twitter: @gsteinfeld  GitHub presentation       https://bit.ly/2GMrKVe  </vt:lpstr>
      <vt:lpstr>Lagom?   </vt:lpstr>
      <vt:lpstr>”If I’d asked people what they wanted, they would have said faster  horses”   </vt:lpstr>
      <vt:lpstr>Shake up your comfort zone   Monolith</vt:lpstr>
      <vt:lpstr>Digital transformation is not easy</vt:lpstr>
      <vt:lpstr>Definition of a micro-service</vt:lpstr>
      <vt:lpstr>PowerPoint Presentation</vt:lpstr>
      <vt:lpstr>Microservices come in systems</vt:lpstr>
      <vt:lpstr>Cost of Maintaining the Illusion of a single “now”</vt:lpstr>
      <vt:lpstr>Events-First Domain Driven Design</vt:lpstr>
      <vt:lpstr>Reactive Manifesto   is a pattern for building internet scale software   These systems are more robust, more resilient, more flexible and better positioned to meet modern demands.</vt:lpstr>
      <vt:lpstr>Reactive Microsystem Journey   Embrace Reactive Programming  Asynchronous Messaging  ( avoid  synchronous http )  fast data streaming pipelines  Always apply backpressure   Use circuit breakers    </vt:lpstr>
      <vt:lpstr>Reactive Microsystem Journey   Location transparency  Self healing through bulkheading and Supervision  Scale State and Behavior independently ==&gt; finetune availability  Aggregate Nodes – Akka Cluster            </vt:lpstr>
      <vt:lpstr>Microsystems</vt:lpstr>
      <vt:lpstr>Scalable Persistence  how to scale state while staying available?  New ways of thinking about persistence and consistenxy.  move beyond CRUD    Create new facts by either  adding more knowledge or drawing new conclusions from existing knowledge ( ML)             </vt:lpstr>
      <vt:lpstr>Scalable Persistence  “The truth is the log.  The database is a cache of a subset of the log”.                                                                                                                   Pat Helland  Event Logging              Event Sourcing – aggregate to cache the dataset – latest snapshot in RAM Paired with Event stream ( Kafka ) -&gt; downstream processing   Command Query Responsibility Segregation CQRS – separate write and read models                 </vt:lpstr>
      <vt:lpstr>Scalable Persistence  Coordinating work across aggregates?  Each event source aggregate should have an EventStream  Publish Event – e.g. OrderCreated  Other aggregates can subscribe and act in async decoupled way                   </vt:lpstr>
      <vt:lpstr>PowerPoint Presentation</vt:lpstr>
      <vt:lpstr>Building for concurrency, distribution and resilience</vt:lpstr>
      <vt:lpstr>Building for speed</vt:lpstr>
      <vt:lpstr>Building microservices quickly and correctly</vt:lpstr>
      <vt:lpstr>Why Lagom?  Why not just use Akka?</vt:lpstr>
      <vt:lpstr>Lightbend Monitoring </vt:lpstr>
      <vt:lpstr>DEMO</vt:lpstr>
      <vt:lpstr>PowerPoint Presentation</vt:lpstr>
      <vt:lpstr>Simple example</vt:lpstr>
      <vt:lpstr>Lagom – structure of a microservice – 3 elements</vt:lpstr>
      <vt:lpstr>Lagom – Descriptors</vt:lpstr>
      <vt:lpstr>Lagom – Using external client</vt:lpstr>
      <vt:lpstr>Use Cases </vt:lpstr>
      <vt:lpstr>  Next steps  Register for a free IBM Cloud account and start hacking Lagom Starter Kit  https://ibm.biz/BdzMj9    </vt:lpstr>
      <vt:lpstr>Resources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for concurrency, distribution and resilience</dc:title>
  <dc:creator>Peter Gollmar</dc:creator>
  <cp:lastModifiedBy>Microsoft Office User</cp:lastModifiedBy>
  <cp:revision>136</cp:revision>
  <dcterms:created xsi:type="dcterms:W3CDTF">2019-07-12T17:07:13Z</dcterms:created>
  <dcterms:modified xsi:type="dcterms:W3CDTF">2019-08-05T22:08:29Z</dcterms:modified>
</cp:coreProperties>
</file>